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6858000" cx="12192000"/>
  <p:notesSz cx="6858000" cy="9144000"/>
  <p:embeddedFontLst>
    <p:embeddedFont>
      <p:font typeface="Libre Franklin"/>
      <p:regular r:id="rId20"/>
      <p:bold r:id="rId21"/>
      <p:italic r:id="rId22"/>
      <p:boldItalic r:id="rId23"/>
    </p:embeddedFont>
    <p:embeddedFont>
      <p:font typeface="Fira Sans Extra Condensed Medium"/>
      <p:regular r:id="rId24"/>
      <p:bold r:id="rId25"/>
      <p:italic r:id="rId26"/>
      <p:boldItalic r:id="rId27"/>
    </p:embeddedFont>
    <p:embeddedFont>
      <p:font typeface="Quattrocento Sans"/>
      <p:regular r:id="rId28"/>
      <p:bold r:id="rId29"/>
      <p:italic r:id="rId30"/>
      <p:boldItalic r:id="rId31"/>
    </p:embeddedFont>
    <p:embeddedFont>
      <p:font typeface="Fira Sans Extra Condensed"/>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Milton Reye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breFranklin-regular.fntdata"/><Relationship Id="rId22" Type="http://schemas.openxmlformats.org/officeDocument/2006/relationships/font" Target="fonts/LibreFranklin-italic.fntdata"/><Relationship Id="rId21" Type="http://schemas.openxmlformats.org/officeDocument/2006/relationships/font" Target="fonts/LibreFranklin-bold.fntdata"/><Relationship Id="rId24" Type="http://schemas.openxmlformats.org/officeDocument/2006/relationships/font" Target="fonts/FiraSansExtraCondensedMedium-regular.fntdata"/><Relationship Id="rId23" Type="http://schemas.openxmlformats.org/officeDocument/2006/relationships/font" Target="fonts/LibreFranklin-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QuattrocentoSans-regular.fntdata"/><Relationship Id="rId27" Type="http://schemas.openxmlformats.org/officeDocument/2006/relationships/font" Target="fonts/FiraSansExtraCondensedMedium-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attrocento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QuattrocentoSans-boldItalic.fntdata"/><Relationship Id="rId30" Type="http://schemas.openxmlformats.org/officeDocument/2006/relationships/font" Target="fonts/QuattrocentoSans-italic.fntdata"/><Relationship Id="rId11" Type="http://schemas.openxmlformats.org/officeDocument/2006/relationships/slide" Target="slides/slide6.xml"/><Relationship Id="rId33" Type="http://schemas.openxmlformats.org/officeDocument/2006/relationships/font" Target="fonts/FiraSansExtraCondensed-bold.fntdata"/><Relationship Id="rId10" Type="http://schemas.openxmlformats.org/officeDocument/2006/relationships/slide" Target="slides/slide5.xml"/><Relationship Id="rId32" Type="http://schemas.openxmlformats.org/officeDocument/2006/relationships/font" Target="fonts/FiraSansExtraCondensed-regular.fntdata"/><Relationship Id="rId13" Type="http://schemas.openxmlformats.org/officeDocument/2006/relationships/slide" Target="slides/slide8.xml"/><Relationship Id="rId35" Type="http://schemas.openxmlformats.org/officeDocument/2006/relationships/font" Target="fonts/FiraSansExtraCondensed-boldItalic.fntdata"/><Relationship Id="rId12" Type="http://schemas.openxmlformats.org/officeDocument/2006/relationships/slide" Target="slides/slide7.xml"/><Relationship Id="rId34" Type="http://schemas.openxmlformats.org/officeDocument/2006/relationships/font" Target="fonts/FiraSansExtraCondense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5-11T00:22:03.620">
    <p:pos x="6000" y="0"/>
    <p:text>Milton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1-05-11T00:23:27.403">
    <p:pos x="6000" y="0"/>
    <p:text>Milton</p:text>
  </p:cm>
</p:cmLst>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Group 3 is using the NYC 311 Service Request dataset provided publicly by NYC.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7af8ce069f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g7af8ce069f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t>Using the location by zipcode, this bar chart was produced show the number of calls throughout NYC. Looking at the barchart, you can visualize the cities with the most call requests, with the Brooklyn zipcode 11226 at the top. </a:t>
            </a:r>
            <a:endParaRPr/>
          </a:p>
        </p:txBody>
      </p:sp>
      <p:sp>
        <p:nvSpPr>
          <p:cNvPr id="175" name="Google Shape;175;g7af8ce069f_0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8d1d2f197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gd8d1d2f197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t>This 3D map was created using a query selecting 5000 records in 2010 sorted by date, using this we created date and location columns, and exported for use in excel. We slowed the video down to make it easier to see changes as requests were received. </a:t>
            </a:r>
            <a:endParaRPr/>
          </a:p>
        </p:txBody>
      </p:sp>
      <p:sp>
        <p:nvSpPr>
          <p:cNvPr id="183" name="Google Shape;183;gd8d1d2f197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7af8ce069f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g7af8ce069f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7af8ce069f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Quattrocento Sans"/>
              <a:buNone/>
            </a:pPr>
            <a:r>
              <a:t/>
            </a:r>
            <a:endParaRPr/>
          </a:p>
        </p:txBody>
      </p:sp>
      <p:sp>
        <p:nvSpPr>
          <p:cNvPr id="209" name="Google Shape;20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7af8ce069f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af8ce069f_0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g7af8ce069f_0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311 Service Requests calls </a:t>
            </a:r>
            <a:r>
              <a:rPr lang="en-US"/>
              <a:t>dataset is a sample that included 24 million requests from 2010 to present time, holding data for 311 calls in New York CIty. These calls includes non-emergency requests from the city that include noise complaints, air quality issues, reports of unsanitary condition, among a long list of other requests. The dataset is updated daily, with our data pull on May 7th. NYC311 provides New Yorkers easy access to all New York City government services and information, requests can be made online, by text, phone, or social media. </a:t>
            </a:r>
            <a:endParaRPr/>
          </a:p>
        </p:txBody>
      </p:sp>
      <p:sp>
        <p:nvSpPr>
          <p:cNvPr id="117" name="Google Shape;11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With the 311 service calls, there appeared to be four prominent words that were used frequently throughout the calls. Noise, illegal parking, tree condition, and sidewalk/street conditions were the 4 main reasons these calls were coming in. The agencies receiving the majority of service call requests are those listed above. </a:t>
            </a:r>
            <a:endParaRPr/>
          </a:p>
        </p:txBody>
      </p:sp>
      <p:sp>
        <p:nvSpPr>
          <p:cNvPr id="130" name="Google Shape;130;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flow chart is a representation of the steps that are taken and code that is executed in order to produce a series of tables. </a:t>
            </a:r>
            <a:endParaRPr/>
          </a:p>
        </p:txBody>
      </p:sp>
      <p:sp>
        <p:nvSpPr>
          <p:cNvPr id="140" name="Google Shape;14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This chart showcases the number of calls/complaints that were made in New York City from the year of 2010 to year 2019. Ranking Noise and residential complaint as the top complaint, with over 2 million calls being taken regarding noise or residential complaints. </a:t>
            </a:r>
            <a:endParaRPr/>
          </a:p>
        </p:txBody>
      </p:sp>
      <p:sp>
        <p:nvSpPr>
          <p:cNvPr id="146" name="Google Shape;14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7af8ce069f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Continuation of the chart provided on previous slide.</a:t>
            </a:r>
            <a:endParaRPr/>
          </a:p>
        </p:txBody>
      </p:sp>
      <p:sp>
        <p:nvSpPr>
          <p:cNvPr id="152" name="Google Shape;152;g7af8ce069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t>Tony:</a:t>
            </a:r>
            <a:endParaRPr/>
          </a:p>
          <a:p>
            <a:pPr indent="0" lvl="1" marL="457200" rtl="0" algn="l">
              <a:spcBef>
                <a:spcPts val="0"/>
              </a:spcBef>
              <a:spcAft>
                <a:spcPts val="0"/>
              </a:spcAft>
              <a:buClr>
                <a:schemeClr val="dk1"/>
              </a:buClr>
              <a:buSzPts val="1200"/>
              <a:buFont typeface="Arial"/>
              <a:buNone/>
            </a:pPr>
            <a:r>
              <a:rPr lang="en-US"/>
              <a:t>After creating tables and loading the data for these created tables, we download the file to better visualize the data we’ve collected…</a:t>
            </a:r>
            <a:endParaRPr/>
          </a:p>
          <a:p>
            <a:pPr indent="0" lvl="1" marL="457200" rtl="0" algn="l">
              <a:spcBef>
                <a:spcPts val="0"/>
              </a:spcBef>
              <a:spcAft>
                <a:spcPts val="0"/>
              </a:spcAft>
              <a:buSzPts val="1400"/>
              <a:buNone/>
            </a:pPr>
            <a:r>
              <a:t/>
            </a:r>
            <a:endParaRPr/>
          </a:p>
          <a:p>
            <a:pPr indent="0" lvl="1" marL="457200" rtl="0" algn="l">
              <a:spcBef>
                <a:spcPts val="0"/>
              </a:spcBef>
              <a:spcAft>
                <a:spcPts val="0"/>
              </a:spcAft>
              <a:buSzPts val="1400"/>
              <a:buNone/>
            </a:pPr>
            <a:r>
              <a:rPr lang="en-US"/>
              <a:t>The following bar chart was produced on Tableau by agencies that received the 311 calls and by the total number of complaints, showing NYPD with the highest </a:t>
            </a:r>
            <a:r>
              <a:rPr lang="en-US"/>
              <a:t>number</a:t>
            </a:r>
            <a:r>
              <a:rPr lang="en-US"/>
              <a:t> of complaints. Complaints are received by call centers, both online and mobile and then filed to the appropriate departments. Also, in Tableau we set the fields as the Agency Name and the records as the SUM for Counts to Complaints.   </a:t>
            </a:r>
            <a:endParaRPr/>
          </a:p>
        </p:txBody>
      </p:sp>
      <p:sp>
        <p:nvSpPr>
          <p:cNvPr id="159" name="Google Shape;15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af8ce069f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g7af8ce069f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171450" lvl="0" marL="171450" rtl="0" algn="l">
              <a:spcBef>
                <a:spcPts val="0"/>
              </a:spcBef>
              <a:spcAft>
                <a:spcPts val="0"/>
              </a:spcAft>
              <a:buClr>
                <a:schemeClr val="dk1"/>
              </a:buClr>
              <a:buSzPts val="1200"/>
              <a:buFont typeface="Arial"/>
              <a:buChar char="•"/>
            </a:pPr>
            <a:r>
              <a:rPr lang="en-US"/>
              <a:t>Tony:</a:t>
            </a:r>
            <a:endParaRPr/>
          </a:p>
          <a:p>
            <a:pPr indent="0" lvl="1" marL="457200" rtl="0" algn="l">
              <a:spcBef>
                <a:spcPts val="0"/>
              </a:spcBef>
              <a:spcAft>
                <a:spcPts val="0"/>
              </a:spcAft>
              <a:buClr>
                <a:schemeClr val="dk1"/>
              </a:buClr>
              <a:buSzPts val="1200"/>
              <a:buFont typeface="Arial"/>
              <a:buNone/>
            </a:pPr>
            <a:r>
              <a:rPr lang="en-US"/>
              <a:t>This chart (also done in Tableau) shows the top complaint types made to 311 based on location type. The data is categorized with complaints designated to their Location Type, so with Using this information we can see that within residential area, the highest number of complaints deals with noise and also hot water and heating. In streets, unsurprisingly it is illegal parking and blocked driveways.   </a:t>
            </a:r>
            <a:endParaRPr/>
          </a:p>
        </p:txBody>
      </p:sp>
      <p:sp>
        <p:nvSpPr>
          <p:cNvPr id="168" name="Google Shape;168;g7af8ce069f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drive.google.com/file/d/1yHoxg0vnEastyJPCNYZ-M8rHI1mE1XGQ/view" TargetMode="External"/><Relationship Id="rId4"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9.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hyperlink" Target="https://data.cityofnewyork.us/Social-Services/311-Service-Requests-from-2010-to-Present/erm2-nwe9/data" TargetMode="External"/><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comments" Target="../comments/commen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hyperlink" Target="https://data.cityofnewyork.us/Social-Services/311-Service-Requests-from-2010-to-Present/erm2-nwe9/data"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4.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sp>
        <p:nvSpPr>
          <p:cNvPr id="88" name="Google Shape;88;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89" name="Google Shape;89;p13"/>
          <p:cNvGrpSpPr/>
          <p:nvPr/>
        </p:nvGrpSpPr>
        <p:grpSpPr>
          <a:xfrm>
            <a:off x="1164464" y="360895"/>
            <a:ext cx="1128383" cy="847206"/>
            <a:chOff x="7393391" y="1075612"/>
            <a:chExt cx="1128383" cy="847206"/>
          </a:xfrm>
        </p:grpSpPr>
        <p:sp>
          <p:nvSpPr>
            <p:cNvPr id="90" name="Google Shape;90;p13"/>
            <p:cNvSpPr/>
            <p:nvPr/>
          </p:nvSpPr>
          <p:spPr>
            <a:xfrm>
              <a:off x="7393391" y="1327438"/>
              <a:ext cx="675351" cy="595380"/>
            </a:xfrm>
            <a:custGeom>
              <a:rect b="b" l="l" r="r" t="t"/>
              <a:pathLst>
                <a:path extrusionOk="0" h="692" w="785">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cap="flat" cmpd="sng" w="285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 name="Google Shape;91;p13"/>
            <p:cNvSpPr/>
            <p:nvPr/>
          </p:nvSpPr>
          <p:spPr>
            <a:xfrm>
              <a:off x="7971281" y="1075612"/>
              <a:ext cx="550492" cy="485306"/>
            </a:xfrm>
            <a:custGeom>
              <a:rect b="b" l="l" r="r" t="t"/>
              <a:pathLst>
                <a:path extrusionOk="0" h="692" w="785">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cap="flat" cmpd="sng" w="2857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2" name="Google Shape;92;p13"/>
          <p:cNvSpPr/>
          <p:nvPr/>
        </p:nvSpPr>
        <p:spPr>
          <a:xfrm>
            <a:off x="8290946" y="426510"/>
            <a:ext cx="1366757" cy="1232062"/>
          </a:xfrm>
          <a:custGeom>
            <a:rect b="b" l="l" r="r" t="t"/>
            <a:pathLst>
              <a:path extrusionOk="0" h="1232062" w="1366757">
                <a:moveTo>
                  <a:pt x="389939" y="0"/>
                </a:moveTo>
                <a:cubicBezTo>
                  <a:pt x="978131" y="0"/>
                  <a:pt x="978131" y="0"/>
                  <a:pt x="978131" y="0"/>
                </a:cubicBezTo>
                <a:cubicBezTo>
                  <a:pt x="1007891" y="0"/>
                  <a:pt x="1046404" y="21366"/>
                  <a:pt x="1062158" y="48072"/>
                </a:cubicBezTo>
                <a:cubicBezTo>
                  <a:pt x="1356254" y="566179"/>
                  <a:pt x="1356254" y="566179"/>
                  <a:pt x="1356254" y="566179"/>
                </a:cubicBezTo>
                <a:cubicBezTo>
                  <a:pt x="1370259" y="594666"/>
                  <a:pt x="1370259" y="637396"/>
                  <a:pt x="1356254" y="665884"/>
                </a:cubicBezTo>
                <a:cubicBezTo>
                  <a:pt x="1062158" y="1183990"/>
                  <a:pt x="1062158" y="1183990"/>
                  <a:pt x="1062158" y="1183990"/>
                </a:cubicBezTo>
                <a:cubicBezTo>
                  <a:pt x="1046404" y="1210698"/>
                  <a:pt x="1007891" y="1232062"/>
                  <a:pt x="978131" y="1232062"/>
                </a:cubicBezTo>
                <a:lnTo>
                  <a:pt x="389939" y="1232062"/>
                </a:lnTo>
                <a:cubicBezTo>
                  <a:pt x="358429" y="1232062"/>
                  <a:pt x="319917" y="1210698"/>
                  <a:pt x="305913" y="1183990"/>
                </a:cubicBezTo>
                <a:cubicBezTo>
                  <a:pt x="11817" y="665884"/>
                  <a:pt x="11817" y="665884"/>
                  <a:pt x="11817" y="665884"/>
                </a:cubicBezTo>
                <a:cubicBezTo>
                  <a:pt x="-3939" y="637396"/>
                  <a:pt x="-3939" y="594666"/>
                  <a:pt x="11817" y="566179"/>
                </a:cubicBezTo>
                <a:cubicBezTo>
                  <a:pt x="305913" y="48072"/>
                  <a:pt x="305913" y="48072"/>
                  <a:pt x="305913" y="48072"/>
                </a:cubicBezTo>
                <a:cubicBezTo>
                  <a:pt x="319917" y="21366"/>
                  <a:pt x="358429" y="0"/>
                  <a:pt x="389939" y="0"/>
                </a:cubicBezTo>
                <a:close/>
              </a:path>
            </a:pathLst>
          </a:custGeom>
          <a:solidFill>
            <a:schemeClr val="lt1"/>
          </a:solidFill>
          <a:ln cap="flat" cmpd="sng" w="508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Open Book" id="93" name="Google Shape;93;p13"/>
          <p:cNvPicPr preferRelativeResize="0"/>
          <p:nvPr/>
        </p:nvPicPr>
        <p:blipFill rotWithShape="1">
          <a:blip r:embed="rId3">
            <a:alphaModFix/>
          </a:blip>
          <a:srcRect b="0" l="0" r="0" t="0"/>
          <a:stretch/>
        </p:blipFill>
        <p:spPr>
          <a:xfrm>
            <a:off x="8547010" y="622356"/>
            <a:ext cx="854627" cy="854627"/>
          </a:xfrm>
          <a:prstGeom prst="rect">
            <a:avLst/>
          </a:prstGeom>
          <a:noFill/>
          <a:ln>
            <a:noFill/>
          </a:ln>
        </p:spPr>
      </p:pic>
      <p:sp>
        <p:nvSpPr>
          <p:cNvPr id="94" name="Google Shape;94;p13"/>
          <p:cNvSpPr/>
          <p:nvPr/>
        </p:nvSpPr>
        <p:spPr>
          <a:xfrm>
            <a:off x="6930791" y="1799112"/>
            <a:ext cx="4808198" cy="4261906"/>
          </a:xfrm>
          <a:custGeom>
            <a:rect b="b" l="l" r="r" t="t"/>
            <a:pathLst>
              <a:path extrusionOk="0" h="2651787" w="2991693">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solidFill>
            <a:schemeClr val="lt1"/>
          </a:solidFill>
          <a:ln cap="flat" cmpd="sng" w="508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95" name="Google Shape;95;p13"/>
          <p:cNvPicPr preferRelativeResize="0"/>
          <p:nvPr/>
        </p:nvPicPr>
        <p:blipFill rotWithShape="1">
          <a:blip r:embed="rId4">
            <a:alphaModFix/>
          </a:blip>
          <a:srcRect b="0" l="0" r="0" t="0"/>
          <a:stretch/>
        </p:blipFill>
        <p:spPr>
          <a:xfrm>
            <a:off x="8113478" y="2708512"/>
            <a:ext cx="2442825" cy="2442825"/>
          </a:xfrm>
          <a:prstGeom prst="rect">
            <a:avLst/>
          </a:prstGeom>
          <a:noFill/>
          <a:ln>
            <a:noFill/>
          </a:ln>
        </p:spPr>
      </p:pic>
      <p:sp>
        <p:nvSpPr>
          <p:cNvPr id="96" name="Google Shape;96;p13"/>
          <p:cNvSpPr/>
          <p:nvPr/>
        </p:nvSpPr>
        <p:spPr>
          <a:xfrm>
            <a:off x="6332560" y="1208098"/>
            <a:ext cx="2426310" cy="2187196"/>
          </a:xfrm>
          <a:custGeom>
            <a:rect b="b" l="l" r="r" t="t"/>
            <a:pathLst>
              <a:path extrusionOk="0" h="2016876" w="2237370">
                <a:moveTo>
                  <a:pt x="638327" y="0"/>
                </a:moveTo>
                <a:cubicBezTo>
                  <a:pt x="1601193" y="0"/>
                  <a:pt x="1601193" y="0"/>
                  <a:pt x="1601193" y="0"/>
                </a:cubicBezTo>
                <a:cubicBezTo>
                  <a:pt x="1649909" y="0"/>
                  <a:pt x="1712954" y="34975"/>
                  <a:pt x="1738744" y="78694"/>
                </a:cubicBezTo>
                <a:cubicBezTo>
                  <a:pt x="2220176" y="926830"/>
                  <a:pt x="2220176" y="926830"/>
                  <a:pt x="2220176" y="926830"/>
                </a:cubicBezTo>
                <a:cubicBezTo>
                  <a:pt x="2243102" y="973464"/>
                  <a:pt x="2243102" y="1043413"/>
                  <a:pt x="2220176" y="1090047"/>
                </a:cubicBezTo>
                <a:cubicBezTo>
                  <a:pt x="1738744" y="1938183"/>
                  <a:pt x="1738744" y="1938183"/>
                  <a:pt x="1738744" y="1938183"/>
                </a:cubicBezTo>
                <a:cubicBezTo>
                  <a:pt x="1712954" y="1981902"/>
                  <a:pt x="1649909" y="2016876"/>
                  <a:pt x="1601193" y="2016876"/>
                </a:cubicBezTo>
                <a:lnTo>
                  <a:pt x="638327" y="2016876"/>
                </a:lnTo>
                <a:cubicBezTo>
                  <a:pt x="586746" y="2016876"/>
                  <a:pt x="523702" y="1981902"/>
                  <a:pt x="500776" y="1938183"/>
                </a:cubicBezTo>
                <a:cubicBezTo>
                  <a:pt x="19344" y="1090047"/>
                  <a:pt x="19344" y="1090047"/>
                  <a:pt x="19344" y="1090047"/>
                </a:cubicBezTo>
                <a:cubicBezTo>
                  <a:pt x="-6448" y="1043413"/>
                  <a:pt x="-6448" y="973464"/>
                  <a:pt x="19344" y="926830"/>
                </a:cubicBezTo>
                <a:cubicBezTo>
                  <a:pt x="500776" y="78694"/>
                  <a:pt x="500776" y="78694"/>
                  <a:pt x="500776" y="78694"/>
                </a:cubicBezTo>
                <a:cubicBezTo>
                  <a:pt x="523702" y="34975"/>
                  <a:pt x="586746" y="0"/>
                  <a:pt x="638327" y="0"/>
                </a:cubicBezTo>
                <a:close/>
              </a:path>
            </a:pathLst>
          </a:custGeom>
          <a:solidFill>
            <a:schemeClr val="lt1"/>
          </a:solidFill>
          <a:ln cap="flat" cmpd="sng" w="508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Books on Shelf" id="97" name="Google Shape;97;p13"/>
          <p:cNvPicPr preferRelativeResize="0"/>
          <p:nvPr/>
        </p:nvPicPr>
        <p:blipFill rotWithShape="1">
          <a:blip r:embed="rId5">
            <a:alphaModFix/>
          </a:blip>
          <a:srcRect b="0" l="0" r="0" t="0"/>
          <a:stretch/>
        </p:blipFill>
        <p:spPr>
          <a:xfrm>
            <a:off x="6881161" y="1637142"/>
            <a:ext cx="1329108" cy="1329108"/>
          </a:xfrm>
          <a:prstGeom prst="rect">
            <a:avLst/>
          </a:prstGeom>
          <a:noFill/>
          <a:ln>
            <a:noFill/>
          </a:ln>
        </p:spPr>
      </p:pic>
      <p:sp>
        <p:nvSpPr>
          <p:cNvPr id="98" name="Google Shape;98;p13"/>
          <p:cNvSpPr/>
          <p:nvPr/>
        </p:nvSpPr>
        <p:spPr>
          <a:xfrm>
            <a:off x="6046285" y="4860701"/>
            <a:ext cx="1837408" cy="1656330"/>
          </a:xfrm>
          <a:custGeom>
            <a:rect b="b" l="l" r="r" t="t"/>
            <a:pathLst>
              <a:path extrusionOk="0" h="1533639" w="1701304">
                <a:moveTo>
                  <a:pt x="485386" y="0"/>
                </a:moveTo>
                <a:cubicBezTo>
                  <a:pt x="1217552" y="0"/>
                  <a:pt x="1217552" y="0"/>
                  <a:pt x="1217552" y="0"/>
                </a:cubicBezTo>
                <a:cubicBezTo>
                  <a:pt x="1254597" y="0"/>
                  <a:pt x="1302536" y="26596"/>
                  <a:pt x="1322147" y="59839"/>
                </a:cubicBezTo>
                <a:cubicBezTo>
                  <a:pt x="1688230" y="704765"/>
                  <a:pt x="1688230" y="704765"/>
                  <a:pt x="1688230" y="704765"/>
                </a:cubicBezTo>
                <a:cubicBezTo>
                  <a:pt x="1705663" y="740225"/>
                  <a:pt x="1705663" y="793415"/>
                  <a:pt x="1688230" y="828876"/>
                </a:cubicBezTo>
                <a:cubicBezTo>
                  <a:pt x="1322147" y="1473800"/>
                  <a:pt x="1322147" y="1473800"/>
                  <a:pt x="1322147" y="1473800"/>
                </a:cubicBezTo>
                <a:cubicBezTo>
                  <a:pt x="1302536" y="1507046"/>
                  <a:pt x="1254597" y="1533639"/>
                  <a:pt x="1217552" y="1533639"/>
                </a:cubicBezTo>
                <a:lnTo>
                  <a:pt x="485386" y="1533639"/>
                </a:lnTo>
                <a:cubicBezTo>
                  <a:pt x="446164" y="1533639"/>
                  <a:pt x="398225" y="1507046"/>
                  <a:pt x="380793" y="1473800"/>
                </a:cubicBezTo>
                <a:cubicBezTo>
                  <a:pt x="14709" y="828876"/>
                  <a:pt x="14709" y="828876"/>
                  <a:pt x="14709" y="828876"/>
                </a:cubicBezTo>
                <a:cubicBezTo>
                  <a:pt x="-4903" y="793415"/>
                  <a:pt x="-4903" y="740225"/>
                  <a:pt x="14709" y="704765"/>
                </a:cubicBezTo>
                <a:cubicBezTo>
                  <a:pt x="380793" y="59839"/>
                  <a:pt x="380793" y="59839"/>
                  <a:pt x="380793" y="59839"/>
                </a:cubicBezTo>
                <a:cubicBezTo>
                  <a:pt x="398225" y="26596"/>
                  <a:pt x="446164" y="0"/>
                  <a:pt x="485386" y="0"/>
                </a:cubicBezTo>
                <a:close/>
              </a:path>
            </a:pathLst>
          </a:custGeom>
          <a:solidFill>
            <a:schemeClr val="lt1"/>
          </a:solidFill>
          <a:ln cap="flat" cmpd="sng" w="50800">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 name="Google Shape;99;p13"/>
          <p:cNvSpPr txBox="1"/>
          <p:nvPr>
            <p:ph type="ctrTitle"/>
          </p:nvPr>
        </p:nvSpPr>
        <p:spPr>
          <a:xfrm>
            <a:off x="624976" y="1000312"/>
            <a:ext cx="5421300" cy="3066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7200"/>
              <a:buFont typeface="Geo"/>
              <a:buNone/>
            </a:pPr>
            <a:r>
              <a:rPr lang="en-US" sz="7200">
                <a:latin typeface="Geo"/>
                <a:ea typeface="Geo"/>
                <a:cs typeface="Geo"/>
                <a:sym typeface="Geo"/>
              </a:rPr>
              <a:t>Exploring 311 Service Request Data  </a:t>
            </a:r>
            <a:endParaRPr/>
          </a:p>
        </p:txBody>
      </p:sp>
      <p:sp>
        <p:nvSpPr>
          <p:cNvPr id="100" name="Google Shape;100;p13"/>
          <p:cNvSpPr txBox="1"/>
          <p:nvPr>
            <p:ph idx="1" type="subTitle"/>
          </p:nvPr>
        </p:nvSpPr>
        <p:spPr>
          <a:xfrm>
            <a:off x="689924" y="4003125"/>
            <a:ext cx="4011900" cy="1940700"/>
          </a:xfrm>
          <a:prstGeom prst="rect">
            <a:avLst/>
          </a:prstGeom>
          <a:noFill/>
          <a:ln>
            <a:noFill/>
          </a:ln>
        </p:spPr>
        <p:txBody>
          <a:bodyPr anchorCtr="0" anchor="b" bIns="45700" lIns="91425" spcFirstLastPara="1" rIns="91425" wrap="square" tIns="45700">
            <a:normAutofit lnSpcReduction="10000"/>
          </a:bodyPr>
          <a:lstStyle/>
          <a:p>
            <a:pPr indent="0" lvl="0" marL="0" rtl="0" algn="l">
              <a:lnSpc>
                <a:spcPct val="90000"/>
              </a:lnSpc>
              <a:spcBef>
                <a:spcPts val="0"/>
              </a:spcBef>
              <a:spcAft>
                <a:spcPts val="0"/>
              </a:spcAft>
              <a:buClr>
                <a:schemeClr val="dk1"/>
              </a:buClr>
              <a:buSzPts val="7200"/>
              <a:buNone/>
            </a:pPr>
            <a:r>
              <a:rPr lang="en-US" sz="7200">
                <a:latin typeface="FreesiaUPC"/>
                <a:ea typeface="FreesiaUPC"/>
                <a:cs typeface="FreesiaUPC"/>
                <a:sym typeface="FreesiaUPC"/>
              </a:rPr>
              <a:t>Using Hadoop</a:t>
            </a:r>
            <a:endParaRPr sz="7200">
              <a:latin typeface="FreesiaUPC"/>
              <a:ea typeface="FreesiaUPC"/>
              <a:cs typeface="FreesiaUPC"/>
              <a:sym typeface="FreesiaUPC"/>
            </a:endParaRPr>
          </a:p>
        </p:txBody>
      </p:sp>
      <p:pic>
        <p:nvPicPr>
          <p:cNvPr descr="Blackboard" id="101" name="Google Shape;101;p13"/>
          <p:cNvPicPr preferRelativeResize="0"/>
          <p:nvPr/>
        </p:nvPicPr>
        <p:blipFill rotWithShape="1">
          <a:blip r:embed="rId6">
            <a:alphaModFix/>
          </a:blip>
          <a:srcRect b="0" l="0" r="0" t="0"/>
          <a:stretch/>
        </p:blipFill>
        <p:spPr>
          <a:xfrm>
            <a:off x="6301554" y="5254388"/>
            <a:ext cx="1000554" cy="1000554"/>
          </a:xfrm>
          <a:prstGeom prst="rect">
            <a:avLst/>
          </a:prstGeom>
          <a:noFill/>
          <a:ln>
            <a:noFill/>
          </a:ln>
        </p:spPr>
      </p:pic>
      <p:pic>
        <p:nvPicPr>
          <p:cNvPr id="102" name="Google Shape;102;p13"/>
          <p:cNvPicPr preferRelativeResize="0"/>
          <p:nvPr/>
        </p:nvPicPr>
        <p:blipFill rotWithShape="1">
          <a:blip r:embed="rId7">
            <a:alphaModFix/>
          </a:blip>
          <a:srcRect b="0" l="0" r="0" t="0"/>
          <a:stretch/>
        </p:blipFill>
        <p:spPr>
          <a:xfrm>
            <a:off x="6372587" y="5160712"/>
            <a:ext cx="1184800" cy="1056308"/>
          </a:xfrm>
          <a:prstGeom prst="rect">
            <a:avLst/>
          </a:prstGeom>
          <a:noFill/>
          <a:ln>
            <a:noFill/>
          </a:ln>
        </p:spPr>
      </p:pic>
      <p:sp>
        <p:nvSpPr>
          <p:cNvPr id="103" name="Google Shape;103;p13"/>
          <p:cNvSpPr txBox="1"/>
          <p:nvPr/>
        </p:nvSpPr>
        <p:spPr>
          <a:xfrm>
            <a:off x="4065450" y="4124750"/>
            <a:ext cx="2426400" cy="1182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7200"/>
              <a:buFont typeface="Geo"/>
              <a:buNone/>
            </a:pPr>
            <a:r>
              <a:rPr lang="en-US" sz="1800">
                <a:solidFill>
                  <a:schemeClr val="dk1"/>
                </a:solidFill>
                <a:latin typeface="Geo"/>
                <a:ea typeface="Geo"/>
                <a:cs typeface="Geo"/>
                <a:sym typeface="Geo"/>
              </a:rPr>
              <a:t>By: Tony Dulalia, Aylin Ignacio, Heang Chua , Sareena Grajeda, Milton Reyes</a:t>
            </a:r>
            <a:endParaRPr sz="800">
              <a:latin typeface="Calibri"/>
              <a:ea typeface="Calibri"/>
              <a:cs typeface="Calibri"/>
              <a:sym typeface="Calibri"/>
            </a:endParaRPr>
          </a:p>
        </p:txBody>
      </p:sp>
      <p:sp>
        <p:nvSpPr>
          <p:cNvPr id="104" name="Google Shape;104;p13"/>
          <p:cNvSpPr txBox="1"/>
          <p:nvPr/>
        </p:nvSpPr>
        <p:spPr>
          <a:xfrm>
            <a:off x="768950" y="6036200"/>
            <a:ext cx="66582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latin typeface="Calibri"/>
                <a:ea typeface="Calibri"/>
                <a:cs typeface="Calibri"/>
                <a:sym typeface="Calibri"/>
              </a:rPr>
              <a:t>Github:</a:t>
            </a:r>
            <a:r>
              <a:rPr lang="en-US" sz="1700">
                <a:latin typeface="Calibri"/>
                <a:ea typeface="Calibri"/>
                <a:cs typeface="Calibri"/>
                <a:sym typeface="Calibri"/>
              </a:rPr>
              <a:t>https://github.com/aylinimart/aignaci7-220.116....</a:t>
            </a:r>
            <a:endParaRPr sz="170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pic>
        <p:nvPicPr>
          <p:cNvPr id="177" name="Google Shape;177;p22"/>
          <p:cNvPicPr preferRelativeResize="0"/>
          <p:nvPr/>
        </p:nvPicPr>
        <p:blipFill rotWithShape="1">
          <a:blip r:embed="rId3">
            <a:alphaModFix amt="15000"/>
          </a:blip>
          <a:srcRect b="0" l="0" r="0" t="0"/>
          <a:stretch/>
        </p:blipFill>
        <p:spPr>
          <a:xfrm>
            <a:off x="6641431" y="816337"/>
            <a:ext cx="5225327" cy="5225327"/>
          </a:xfrm>
          <a:prstGeom prst="rect">
            <a:avLst/>
          </a:prstGeom>
          <a:noFill/>
          <a:ln>
            <a:noFill/>
          </a:ln>
        </p:spPr>
      </p:pic>
      <p:sp>
        <p:nvSpPr>
          <p:cNvPr id="178" name="Google Shape;178;p22"/>
          <p:cNvSpPr txBox="1"/>
          <p:nvPr/>
        </p:nvSpPr>
        <p:spPr>
          <a:xfrm>
            <a:off x="6966675" y="676950"/>
            <a:ext cx="5225400" cy="517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latin typeface="Fira Sans Extra Condensed Medium"/>
                <a:ea typeface="Fira Sans Extra Condensed Medium"/>
                <a:cs typeface="Fira Sans Extra Condensed Medium"/>
                <a:sym typeface="Fira Sans Extra Condensed Medium"/>
              </a:rPr>
              <a:t>By Location (Zip Codes)</a:t>
            </a:r>
            <a:endParaRPr sz="2200"/>
          </a:p>
          <a:p>
            <a:pPr indent="0" lvl="0" marL="0" marR="0" rtl="0" algn="l">
              <a:spcBef>
                <a:spcPts val="0"/>
              </a:spcBef>
              <a:spcAft>
                <a:spcPts val="0"/>
              </a:spcAft>
              <a:buNone/>
            </a:pPr>
            <a:r>
              <a:t/>
            </a:r>
            <a:endParaRPr sz="2200">
              <a:solidFill>
                <a:srgbClr val="000000"/>
              </a:solidFill>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Zip 			Total	</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11226		434359			Brooklyn</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10467		368395			Bronx</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11207		316247			New York City</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10458		313598			Bronx</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10453		309211			New York City</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11385		308119			Queens</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10468		306707			New York City</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10457		303204			Bronx</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11221		297305			Brooklyn</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rPr lang="en-US" sz="2200">
                <a:latin typeface="Fira Sans Extra Condensed Medium"/>
                <a:ea typeface="Fira Sans Extra Condensed Medium"/>
                <a:cs typeface="Fira Sans Extra Condensed Medium"/>
                <a:sym typeface="Fira Sans Extra Condensed Medium"/>
              </a:rPr>
              <a:t>10452		295306			Bronx</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Clr>
                <a:schemeClr val="dk1"/>
              </a:buClr>
              <a:buSzPts val="1100"/>
              <a:buFont typeface="Arial"/>
              <a:buNone/>
            </a:pPr>
            <a:r>
              <a:t/>
            </a:r>
            <a:endParaRPr sz="22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None/>
            </a:pPr>
            <a:r>
              <a:t/>
            </a:r>
            <a:endParaRPr sz="2200">
              <a:latin typeface="Fira Sans Extra Condensed Medium"/>
              <a:ea typeface="Fira Sans Extra Condensed Medium"/>
              <a:cs typeface="Fira Sans Extra Condensed Medium"/>
              <a:sym typeface="Fira Sans Extra Condensed Medium"/>
            </a:endParaRPr>
          </a:p>
        </p:txBody>
      </p:sp>
      <p:pic>
        <p:nvPicPr>
          <p:cNvPr id="179" name="Google Shape;179;p22"/>
          <p:cNvPicPr preferRelativeResize="0"/>
          <p:nvPr/>
        </p:nvPicPr>
        <p:blipFill>
          <a:blip r:embed="rId4">
            <a:alphaModFix/>
          </a:blip>
          <a:stretch>
            <a:fillRect/>
          </a:stretch>
        </p:blipFill>
        <p:spPr>
          <a:xfrm>
            <a:off x="183600" y="1327650"/>
            <a:ext cx="6457825" cy="38746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4" name="Shape 184"/>
        <p:cNvGrpSpPr/>
        <p:nvPr/>
      </p:nvGrpSpPr>
      <p:grpSpPr>
        <a:xfrm>
          <a:off x="0" y="0"/>
          <a:ext cx="0" cy="0"/>
          <a:chOff x="0" y="0"/>
          <a:chExt cx="0" cy="0"/>
        </a:xfrm>
      </p:grpSpPr>
      <p:pic>
        <p:nvPicPr>
          <p:cNvPr id="185" name="Google Shape;185;p23" title="Map_2.mov">
            <a:hlinkClick r:id="rId3"/>
          </p:cNvPr>
          <p:cNvPicPr preferRelativeResize="0"/>
          <p:nvPr/>
        </p:nvPicPr>
        <p:blipFill>
          <a:blip r:embed="rId4">
            <a:alphaModFix/>
          </a:blip>
          <a:stretch>
            <a:fillRect/>
          </a:stretch>
        </p:blipFill>
        <p:spPr>
          <a:xfrm>
            <a:off x="152400" y="152400"/>
            <a:ext cx="11797050" cy="6590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24"/>
          <p:cNvSpPr txBox="1"/>
          <p:nvPr>
            <p:ph type="title"/>
          </p:nvPr>
        </p:nvSpPr>
        <p:spPr>
          <a:xfrm>
            <a:off x="1525694" y="202277"/>
            <a:ext cx="5406902" cy="1469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Libre Franklin"/>
              <a:buNone/>
            </a:pPr>
            <a:r>
              <a:rPr lang="en-US">
                <a:latin typeface="Libre Franklin"/>
                <a:ea typeface="Libre Franklin"/>
                <a:cs typeface="Libre Franklin"/>
                <a:sym typeface="Libre Franklin"/>
              </a:rPr>
              <a:t>Conclusion</a:t>
            </a:r>
            <a:endParaRPr/>
          </a:p>
        </p:txBody>
      </p:sp>
      <p:sp>
        <p:nvSpPr>
          <p:cNvPr id="192" name="Google Shape;192;p24"/>
          <p:cNvSpPr txBox="1"/>
          <p:nvPr>
            <p:ph idx="1" type="body"/>
          </p:nvPr>
        </p:nvSpPr>
        <p:spPr>
          <a:xfrm>
            <a:off x="325242" y="1485899"/>
            <a:ext cx="6498468" cy="5169823"/>
          </a:xfrm>
          <a:prstGeom prst="rect">
            <a:avLst/>
          </a:prstGeom>
          <a:noFill/>
          <a:ln>
            <a:noFill/>
          </a:ln>
        </p:spPr>
        <p:txBody>
          <a:bodyPr anchorCtr="0" anchor="t" bIns="45700" lIns="91425" spcFirstLastPara="1" rIns="91425" wrap="square" tIns="45700">
            <a:normAutofit/>
          </a:bodyPr>
          <a:lstStyle/>
          <a:p>
            <a:pPr indent="-273050" lvl="0" marL="228600" rtl="0" algn="l">
              <a:lnSpc>
                <a:spcPct val="90000"/>
              </a:lnSpc>
              <a:spcBef>
                <a:spcPts val="0"/>
              </a:spcBef>
              <a:spcAft>
                <a:spcPts val="0"/>
              </a:spcAft>
              <a:buClr>
                <a:srgbClr val="292929"/>
              </a:buClr>
              <a:buSzPts val="3000"/>
              <a:buChar char="•"/>
            </a:pPr>
            <a:r>
              <a:rPr b="0" i="0" lang="en-US" sz="3000">
                <a:solidFill>
                  <a:srgbClr val="292929"/>
                </a:solidFill>
                <a:latin typeface="Arial"/>
                <a:ea typeface="Arial"/>
                <a:cs typeface="Arial"/>
                <a:sym typeface="Arial"/>
              </a:rPr>
              <a:t>The description of a 311 call, after being encoded as numeric data, is a strong predictor of the agency that responded to the call. Noise complaints make up the majority of 311 calls and are assigned to the NYPD. This analysis lends itself to further inquiry into how non-emergency service requests are handled in NYC and other cities. </a:t>
            </a:r>
            <a:endParaRPr sz="3000">
              <a:latin typeface="Libre Franklin"/>
              <a:ea typeface="Libre Franklin"/>
              <a:cs typeface="Libre Franklin"/>
              <a:sym typeface="Libre Franklin"/>
            </a:endParaRPr>
          </a:p>
        </p:txBody>
      </p:sp>
      <p:pic>
        <p:nvPicPr>
          <p:cNvPr descr="Chat" id="193" name="Google Shape;193;p24"/>
          <p:cNvPicPr preferRelativeResize="0"/>
          <p:nvPr/>
        </p:nvPicPr>
        <p:blipFill rotWithShape="1">
          <a:blip r:embed="rId3">
            <a:alphaModFix/>
          </a:blip>
          <a:srcRect b="0" l="0" r="0" t="0"/>
          <a:stretch/>
        </p:blipFill>
        <p:spPr>
          <a:xfrm>
            <a:off x="325242" y="388620"/>
            <a:ext cx="1097280" cy="1097280"/>
          </a:xfrm>
          <a:prstGeom prst="rect">
            <a:avLst/>
          </a:prstGeom>
          <a:noFill/>
          <a:ln>
            <a:noFill/>
          </a:ln>
        </p:spPr>
      </p:pic>
      <p:pic>
        <p:nvPicPr>
          <p:cNvPr id="194" name="Google Shape;194;p24"/>
          <p:cNvPicPr preferRelativeResize="0"/>
          <p:nvPr/>
        </p:nvPicPr>
        <p:blipFill rotWithShape="1">
          <a:blip r:embed="rId3">
            <a:alphaModFix amt="15000"/>
          </a:blip>
          <a:srcRect b="0" l="0" r="0" t="0"/>
          <a:stretch/>
        </p:blipFill>
        <p:spPr>
          <a:xfrm>
            <a:off x="6641431" y="816337"/>
            <a:ext cx="5225327" cy="5225327"/>
          </a:xfrm>
          <a:prstGeom prst="rect">
            <a:avLst/>
          </a:prstGeom>
          <a:noFill/>
          <a:ln>
            <a:noFill/>
          </a:ln>
        </p:spPr>
      </p:pic>
      <p:pic>
        <p:nvPicPr>
          <p:cNvPr id="195" name="Google Shape;195;p24"/>
          <p:cNvPicPr preferRelativeResize="0"/>
          <p:nvPr/>
        </p:nvPicPr>
        <p:blipFill rotWithShape="1">
          <a:blip r:embed="rId4">
            <a:alphaModFix/>
          </a:blip>
          <a:srcRect b="0" l="0" r="0" t="0"/>
          <a:stretch/>
        </p:blipFill>
        <p:spPr>
          <a:xfrm>
            <a:off x="6823710" y="1602683"/>
            <a:ext cx="5368290" cy="443898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sp>
        <p:nvSpPr>
          <p:cNvPr id="201" name="Google Shape;201;p25"/>
          <p:cNvSpPr txBox="1"/>
          <p:nvPr>
            <p:ph type="title"/>
          </p:nvPr>
        </p:nvSpPr>
        <p:spPr>
          <a:xfrm>
            <a:off x="1525694" y="202277"/>
            <a:ext cx="5406900" cy="1470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Libre Franklin"/>
              <a:buNone/>
            </a:pPr>
            <a:r>
              <a:rPr lang="en-US" sz="3800">
                <a:latin typeface="Libre Franklin"/>
                <a:ea typeface="Libre Franklin"/>
                <a:cs typeface="Libre Franklin"/>
                <a:sym typeface="Libre Franklin"/>
              </a:rPr>
              <a:t>Conclusion(Continued)</a:t>
            </a:r>
            <a:endParaRPr sz="3800"/>
          </a:p>
        </p:txBody>
      </p:sp>
      <p:sp>
        <p:nvSpPr>
          <p:cNvPr id="202" name="Google Shape;202;p25"/>
          <p:cNvSpPr txBox="1"/>
          <p:nvPr>
            <p:ph idx="1" type="body"/>
          </p:nvPr>
        </p:nvSpPr>
        <p:spPr>
          <a:xfrm>
            <a:off x="325249" y="1485900"/>
            <a:ext cx="5920500" cy="5169900"/>
          </a:xfrm>
          <a:prstGeom prst="rect">
            <a:avLst/>
          </a:prstGeom>
          <a:noFill/>
          <a:ln>
            <a:noFill/>
          </a:ln>
        </p:spPr>
        <p:txBody>
          <a:bodyPr anchorCtr="0" anchor="t" bIns="45700" lIns="91425" spcFirstLastPara="1" rIns="91425" wrap="square" tIns="45700">
            <a:normAutofit fontScale="92500" lnSpcReduction="10000"/>
          </a:bodyPr>
          <a:lstStyle/>
          <a:p>
            <a:pPr indent="-290512" lvl="0" marL="228600" rtl="0" algn="l">
              <a:spcBef>
                <a:spcPts val="0"/>
              </a:spcBef>
              <a:spcAft>
                <a:spcPts val="0"/>
              </a:spcAft>
              <a:buClr>
                <a:srgbClr val="292929"/>
              </a:buClr>
              <a:buSzPct val="100000"/>
              <a:buChar char="•"/>
            </a:pPr>
            <a:r>
              <a:rPr lang="en-US" sz="3000">
                <a:solidFill>
                  <a:srgbClr val="292929"/>
                </a:solidFill>
                <a:latin typeface="Arial"/>
                <a:ea typeface="Arial"/>
                <a:cs typeface="Arial"/>
                <a:sym typeface="Arial"/>
              </a:rPr>
              <a:t>If a similar classifier were trained on larger and more diverse description data, could the assignment of government agencies to non-emergency requests be handled more efficiently? In terms of meeting the needs of city residents, does it make sense for the same agency responsible for emergency calls to handle most 311 requests? Future research in the fields of data science and public policy should explore these questions further.</a:t>
            </a:r>
            <a:endParaRPr sz="3000">
              <a:latin typeface="Libre Franklin"/>
              <a:ea typeface="Libre Franklin"/>
              <a:cs typeface="Libre Franklin"/>
              <a:sym typeface="Libre Franklin"/>
            </a:endParaRPr>
          </a:p>
          <a:p>
            <a:pPr indent="0" lvl="0" marL="228600" rtl="0" algn="l">
              <a:lnSpc>
                <a:spcPct val="90000"/>
              </a:lnSpc>
              <a:spcBef>
                <a:spcPts val="0"/>
              </a:spcBef>
              <a:spcAft>
                <a:spcPts val="0"/>
              </a:spcAft>
              <a:buNone/>
            </a:pPr>
            <a:r>
              <a:t/>
            </a:r>
            <a:endParaRPr sz="3000">
              <a:solidFill>
                <a:srgbClr val="292929"/>
              </a:solidFill>
              <a:latin typeface="Arial"/>
              <a:ea typeface="Arial"/>
              <a:cs typeface="Arial"/>
              <a:sym typeface="Arial"/>
            </a:endParaRPr>
          </a:p>
        </p:txBody>
      </p:sp>
      <p:pic>
        <p:nvPicPr>
          <p:cNvPr descr="Chat" id="203" name="Google Shape;203;p25"/>
          <p:cNvPicPr preferRelativeResize="0"/>
          <p:nvPr/>
        </p:nvPicPr>
        <p:blipFill rotWithShape="1">
          <a:blip r:embed="rId3">
            <a:alphaModFix/>
          </a:blip>
          <a:srcRect b="0" l="0" r="0" t="0"/>
          <a:stretch/>
        </p:blipFill>
        <p:spPr>
          <a:xfrm>
            <a:off x="325242" y="388620"/>
            <a:ext cx="1097280" cy="1097280"/>
          </a:xfrm>
          <a:prstGeom prst="rect">
            <a:avLst/>
          </a:prstGeom>
          <a:noFill/>
          <a:ln>
            <a:noFill/>
          </a:ln>
        </p:spPr>
      </p:pic>
      <p:pic>
        <p:nvPicPr>
          <p:cNvPr id="204" name="Google Shape;204;p25"/>
          <p:cNvPicPr preferRelativeResize="0"/>
          <p:nvPr/>
        </p:nvPicPr>
        <p:blipFill rotWithShape="1">
          <a:blip r:embed="rId3">
            <a:alphaModFix amt="15000"/>
          </a:blip>
          <a:srcRect b="0" l="0" r="0" t="0"/>
          <a:stretch/>
        </p:blipFill>
        <p:spPr>
          <a:xfrm>
            <a:off x="6641431" y="816337"/>
            <a:ext cx="5225327" cy="5225327"/>
          </a:xfrm>
          <a:prstGeom prst="rect">
            <a:avLst/>
          </a:prstGeom>
          <a:noFill/>
          <a:ln>
            <a:noFill/>
          </a:ln>
        </p:spPr>
      </p:pic>
      <p:pic>
        <p:nvPicPr>
          <p:cNvPr id="205" name="Google Shape;205;p25"/>
          <p:cNvPicPr preferRelativeResize="0"/>
          <p:nvPr/>
        </p:nvPicPr>
        <p:blipFill>
          <a:blip r:embed="rId4">
            <a:alphaModFix/>
          </a:blip>
          <a:stretch>
            <a:fillRect/>
          </a:stretch>
        </p:blipFill>
        <p:spPr>
          <a:xfrm>
            <a:off x="6041625" y="1380875"/>
            <a:ext cx="6150374" cy="409625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0" name="Shape 210"/>
        <p:cNvGrpSpPr/>
        <p:nvPr/>
      </p:nvGrpSpPr>
      <p:grpSpPr>
        <a:xfrm>
          <a:off x="0" y="0"/>
          <a:ext cx="0" cy="0"/>
          <a:chOff x="0" y="0"/>
          <a:chExt cx="0" cy="0"/>
        </a:xfrm>
      </p:grpSpPr>
      <p:pic>
        <p:nvPicPr>
          <p:cNvPr descr="Books on Shelf" id="211" name="Google Shape;211;p26"/>
          <p:cNvPicPr preferRelativeResize="0"/>
          <p:nvPr/>
        </p:nvPicPr>
        <p:blipFill rotWithShape="1">
          <a:blip r:embed="rId3">
            <a:alphaModFix/>
          </a:blip>
          <a:srcRect b="0" l="0" r="0" t="0"/>
          <a:stretch/>
        </p:blipFill>
        <p:spPr>
          <a:xfrm>
            <a:off x="320041" y="982364"/>
            <a:ext cx="2659472" cy="2659472"/>
          </a:xfrm>
          <a:prstGeom prst="rect">
            <a:avLst/>
          </a:prstGeom>
          <a:noFill/>
          <a:ln>
            <a:noFill/>
          </a:ln>
        </p:spPr>
      </p:pic>
      <p:cxnSp>
        <p:nvCxnSpPr>
          <p:cNvPr id="212" name="Google Shape;212;p26"/>
          <p:cNvCxnSpPr/>
          <p:nvPr/>
        </p:nvCxnSpPr>
        <p:spPr>
          <a:xfrm>
            <a:off x="3129276" y="477749"/>
            <a:ext cx="0" cy="3657600"/>
          </a:xfrm>
          <a:prstGeom prst="straightConnector1">
            <a:avLst/>
          </a:prstGeom>
          <a:noFill/>
          <a:ln cap="flat" cmpd="dbl" w="101600">
            <a:solidFill>
              <a:srgbClr val="595959"/>
            </a:solidFill>
            <a:prstDash val="solid"/>
            <a:miter lim="800000"/>
            <a:headEnd len="sm" w="sm" type="none"/>
            <a:tailEnd len="sm" w="sm" type="none"/>
          </a:ln>
        </p:spPr>
      </p:cxnSp>
      <p:pic>
        <p:nvPicPr>
          <p:cNvPr descr="Chat" id="213" name="Google Shape;213;p26"/>
          <p:cNvPicPr preferRelativeResize="0"/>
          <p:nvPr/>
        </p:nvPicPr>
        <p:blipFill rotWithShape="1">
          <a:blip r:embed="rId4">
            <a:alphaModFix/>
          </a:blip>
          <a:srcRect b="0" l="0" r="0" t="0"/>
          <a:stretch/>
        </p:blipFill>
        <p:spPr>
          <a:xfrm>
            <a:off x="3290143" y="982364"/>
            <a:ext cx="2646677" cy="2646677"/>
          </a:xfrm>
          <a:prstGeom prst="rect">
            <a:avLst/>
          </a:prstGeom>
          <a:noFill/>
          <a:ln>
            <a:noFill/>
          </a:ln>
        </p:spPr>
      </p:pic>
      <p:cxnSp>
        <p:nvCxnSpPr>
          <p:cNvPr id="214" name="Google Shape;214;p26"/>
          <p:cNvCxnSpPr/>
          <p:nvPr/>
        </p:nvCxnSpPr>
        <p:spPr>
          <a:xfrm>
            <a:off x="6097686" y="477749"/>
            <a:ext cx="0" cy="3657600"/>
          </a:xfrm>
          <a:prstGeom prst="straightConnector1">
            <a:avLst/>
          </a:prstGeom>
          <a:noFill/>
          <a:ln cap="flat" cmpd="dbl" w="101600">
            <a:solidFill>
              <a:srgbClr val="595959"/>
            </a:solidFill>
            <a:prstDash val="solid"/>
            <a:miter lim="800000"/>
            <a:headEnd len="sm" w="sm" type="none"/>
            <a:tailEnd len="sm" w="sm" type="none"/>
          </a:ln>
        </p:spPr>
      </p:cxnSp>
      <p:pic>
        <p:nvPicPr>
          <p:cNvPr descr="Blackboard" id="215" name="Google Shape;215;p26"/>
          <p:cNvPicPr preferRelativeResize="0"/>
          <p:nvPr/>
        </p:nvPicPr>
        <p:blipFill rotWithShape="1">
          <a:blip r:embed="rId5">
            <a:alphaModFix/>
          </a:blip>
          <a:srcRect b="0" l="0" r="0" t="0"/>
          <a:stretch/>
        </p:blipFill>
        <p:spPr>
          <a:xfrm>
            <a:off x="6256859" y="982364"/>
            <a:ext cx="2648371" cy="2648371"/>
          </a:xfrm>
          <a:prstGeom prst="rect">
            <a:avLst/>
          </a:prstGeom>
          <a:noFill/>
          <a:ln>
            <a:noFill/>
          </a:ln>
        </p:spPr>
      </p:pic>
      <p:cxnSp>
        <p:nvCxnSpPr>
          <p:cNvPr id="216" name="Google Shape;216;p26"/>
          <p:cNvCxnSpPr/>
          <p:nvPr/>
        </p:nvCxnSpPr>
        <p:spPr>
          <a:xfrm>
            <a:off x="9066096" y="477749"/>
            <a:ext cx="0" cy="3657600"/>
          </a:xfrm>
          <a:prstGeom prst="straightConnector1">
            <a:avLst/>
          </a:prstGeom>
          <a:noFill/>
          <a:ln cap="flat" cmpd="dbl" w="101600">
            <a:solidFill>
              <a:srgbClr val="595959"/>
            </a:solidFill>
            <a:prstDash val="solid"/>
            <a:miter lim="800000"/>
            <a:headEnd len="sm" w="sm" type="none"/>
            <a:tailEnd len="sm" w="sm" type="none"/>
          </a:ln>
        </p:spPr>
      </p:cxnSp>
      <p:pic>
        <p:nvPicPr>
          <p:cNvPr descr="Open Book" id="217" name="Google Shape;217;p26"/>
          <p:cNvPicPr preferRelativeResize="0"/>
          <p:nvPr/>
        </p:nvPicPr>
        <p:blipFill rotWithShape="1">
          <a:blip r:embed="rId6">
            <a:alphaModFix/>
          </a:blip>
          <a:srcRect b="0" l="0" r="0" t="0"/>
          <a:stretch/>
        </p:blipFill>
        <p:spPr>
          <a:xfrm>
            <a:off x="9225269" y="1004677"/>
            <a:ext cx="2648372" cy="2648372"/>
          </a:xfrm>
          <a:prstGeom prst="rect">
            <a:avLst/>
          </a:prstGeom>
          <a:noFill/>
          <a:ln>
            <a:noFill/>
          </a:ln>
        </p:spPr>
      </p:pic>
      <p:sp>
        <p:nvSpPr>
          <p:cNvPr id="218" name="Google Shape;218;p26"/>
          <p:cNvSpPr/>
          <p:nvPr/>
        </p:nvSpPr>
        <p:spPr>
          <a:xfrm>
            <a:off x="378068" y="4633546"/>
            <a:ext cx="11438793" cy="1844256"/>
          </a:xfrm>
          <a:prstGeom prst="rect">
            <a:avLst/>
          </a:prstGeom>
          <a:solidFill>
            <a:srgbClr val="404040"/>
          </a:solidFill>
          <a:ln cap="sq" cmpd="thinThick" w="127000">
            <a:solidFill>
              <a:srgbClr val="40404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9" name="Google Shape;219;p26"/>
          <p:cNvSpPr txBox="1"/>
          <p:nvPr>
            <p:ph type="ctrTitle"/>
          </p:nvPr>
        </p:nvSpPr>
        <p:spPr>
          <a:xfrm>
            <a:off x="527538" y="4756638"/>
            <a:ext cx="11139854" cy="930447"/>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5400"/>
              <a:buFont typeface="Libre Franklin"/>
              <a:buNone/>
            </a:pPr>
            <a:r>
              <a:rPr lang="en-US" sz="5400">
                <a:solidFill>
                  <a:srgbClr val="FFFFFF"/>
                </a:solidFill>
                <a:latin typeface="Libre Franklin"/>
                <a:ea typeface="Libre Franklin"/>
                <a:cs typeface="Libre Franklin"/>
                <a:sym typeface="Libre Franklin"/>
              </a:rPr>
              <a:t>Thank you!</a:t>
            </a:r>
            <a:endParaRPr/>
          </a:p>
        </p:txBody>
      </p:sp>
      <p:cxnSp>
        <p:nvCxnSpPr>
          <p:cNvPr id="220" name="Google Shape;220;p26"/>
          <p:cNvCxnSpPr/>
          <p:nvPr/>
        </p:nvCxnSpPr>
        <p:spPr>
          <a:xfrm>
            <a:off x="2209800" y="5738691"/>
            <a:ext cx="7772400" cy="0"/>
          </a:xfrm>
          <a:prstGeom prst="straightConnector1">
            <a:avLst/>
          </a:prstGeom>
          <a:noFill/>
          <a:ln cap="flat" cmpd="sng" w="22225">
            <a:solidFill>
              <a:srgbClr val="D9D9D9"/>
            </a:solidFill>
            <a:prstDash val="solid"/>
            <a:miter lim="800000"/>
            <a:headEnd len="sm" w="sm" type="none"/>
            <a:tailEnd len="sm" w="sm" type="none"/>
          </a:ln>
        </p:spPr>
      </p:cxnSp>
      <p:sp>
        <p:nvSpPr>
          <p:cNvPr id="221" name="Google Shape;221;p26"/>
          <p:cNvSpPr txBox="1"/>
          <p:nvPr>
            <p:ph idx="1" type="subTitle"/>
          </p:nvPr>
        </p:nvSpPr>
        <p:spPr>
          <a:xfrm>
            <a:off x="1339362" y="5815698"/>
            <a:ext cx="9144000" cy="420001"/>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E7E6E6"/>
              </a:buClr>
              <a:buSzPts val="2000"/>
              <a:buNone/>
            </a:pPr>
            <a:r>
              <a:rPr lang="en-US" sz="2000">
                <a:solidFill>
                  <a:srgbClr val="E7E6E6"/>
                </a:solidFill>
                <a:latin typeface="Quattrocento Sans"/>
                <a:ea typeface="Quattrocento Sans"/>
                <a:cs typeface="Quattrocento Sans"/>
                <a:sym typeface="Quattrocento Sans"/>
              </a:rPr>
              <a:t>End of Presentation</a:t>
            </a:r>
            <a:endParaRPr/>
          </a:p>
        </p:txBody>
      </p:sp>
      <p:pic>
        <p:nvPicPr>
          <p:cNvPr id="222" name="Google Shape;222;p26"/>
          <p:cNvPicPr preferRelativeResize="0"/>
          <p:nvPr/>
        </p:nvPicPr>
        <p:blipFill rotWithShape="1">
          <a:blip r:embed="rId7">
            <a:alphaModFix/>
          </a:blip>
          <a:srcRect b="0" l="0" r="0" t="0"/>
          <a:stretch/>
        </p:blipFill>
        <p:spPr>
          <a:xfrm>
            <a:off x="3443287" y="120317"/>
            <a:ext cx="5461942" cy="439048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500"/>
                                        <p:tgtEl>
                                          <p:spTgt spid="2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500"/>
                                        <p:tgtEl>
                                          <p:spTgt spid="2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5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5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t>Server Specifications:</a:t>
            </a:r>
            <a:endParaRPr b="1"/>
          </a:p>
        </p:txBody>
      </p:sp>
      <p:sp>
        <p:nvSpPr>
          <p:cNvPr id="111" name="Google Shape;111;p14"/>
          <p:cNvSpPr txBox="1"/>
          <p:nvPr>
            <p:ph idx="1" type="body"/>
          </p:nvPr>
        </p:nvSpPr>
        <p:spPr>
          <a:xfrm>
            <a:off x="691725" y="1399500"/>
            <a:ext cx="4941300" cy="5339400"/>
          </a:xfrm>
          <a:prstGeom prst="rect">
            <a:avLst/>
          </a:prstGeom>
        </p:spPr>
        <p:txBody>
          <a:bodyPr anchorCtr="0" anchor="t" bIns="45700" lIns="91425" spcFirstLastPara="1" rIns="91425" wrap="square" tIns="45700">
            <a:noAutofit/>
          </a:bodyPr>
          <a:lstStyle/>
          <a:p>
            <a:pPr indent="0" lvl="0" marL="0" rtl="0" algn="l">
              <a:lnSpc>
                <a:spcPct val="70000"/>
              </a:lnSpc>
              <a:spcBef>
                <a:spcPts val="1000"/>
              </a:spcBef>
              <a:spcAft>
                <a:spcPts val="0"/>
              </a:spcAft>
              <a:buClr>
                <a:schemeClr val="dk1"/>
              </a:buClr>
              <a:buSzPts val="275"/>
              <a:buFont typeface="Arial"/>
              <a:buNone/>
            </a:pPr>
            <a:r>
              <a:rPr lang="en-US" sz="2400"/>
              <a:t>Command: lscpu</a:t>
            </a:r>
            <a:endParaRPr sz="2300"/>
          </a:p>
          <a:p>
            <a:pPr indent="0" lvl="0" marL="0" rtl="0" algn="l">
              <a:lnSpc>
                <a:spcPct val="70000"/>
              </a:lnSpc>
              <a:spcBef>
                <a:spcPts val="1000"/>
              </a:spcBef>
              <a:spcAft>
                <a:spcPts val="0"/>
              </a:spcAft>
              <a:buClr>
                <a:schemeClr val="dk1"/>
              </a:buClr>
              <a:buSzPts val="275"/>
              <a:buFont typeface="Arial"/>
              <a:buNone/>
            </a:pPr>
            <a:r>
              <a:rPr lang="en-US" sz="2400"/>
              <a:t>Architecture:         	x86_64</a:t>
            </a:r>
            <a:endParaRPr sz="2400"/>
          </a:p>
          <a:p>
            <a:pPr indent="0" lvl="0" marL="0" rtl="0" algn="l">
              <a:lnSpc>
                <a:spcPct val="70000"/>
              </a:lnSpc>
              <a:spcBef>
                <a:spcPts val="1000"/>
              </a:spcBef>
              <a:spcAft>
                <a:spcPts val="0"/>
              </a:spcAft>
              <a:buClr>
                <a:schemeClr val="dk1"/>
              </a:buClr>
              <a:buSzPts val="275"/>
              <a:buFont typeface="Arial"/>
              <a:buNone/>
            </a:pPr>
            <a:r>
              <a:rPr lang="en-US" sz="2400"/>
              <a:t>CPU op-mode(s):        32-bit, 64-bit</a:t>
            </a:r>
            <a:endParaRPr sz="2400"/>
          </a:p>
          <a:p>
            <a:pPr indent="0" lvl="0" marL="0" rtl="0" algn="l">
              <a:lnSpc>
                <a:spcPct val="70000"/>
              </a:lnSpc>
              <a:spcBef>
                <a:spcPts val="1000"/>
              </a:spcBef>
              <a:spcAft>
                <a:spcPts val="0"/>
              </a:spcAft>
              <a:buClr>
                <a:schemeClr val="dk1"/>
              </a:buClr>
              <a:buSzPts val="275"/>
              <a:buFont typeface="Arial"/>
              <a:buNone/>
            </a:pPr>
            <a:r>
              <a:rPr lang="en-US" sz="2400"/>
              <a:t>CPU(s):               		32</a:t>
            </a:r>
            <a:endParaRPr sz="2400"/>
          </a:p>
          <a:p>
            <a:pPr indent="0" lvl="0" marL="0" rtl="0" algn="l">
              <a:lnSpc>
                <a:spcPct val="70000"/>
              </a:lnSpc>
              <a:spcBef>
                <a:spcPts val="1000"/>
              </a:spcBef>
              <a:spcAft>
                <a:spcPts val="0"/>
              </a:spcAft>
              <a:buClr>
                <a:schemeClr val="dk1"/>
              </a:buClr>
              <a:buSzPts val="275"/>
              <a:buFont typeface="Arial"/>
              <a:buNone/>
            </a:pPr>
            <a:r>
              <a:rPr lang="en-US" sz="2400"/>
              <a:t>On-line CPU(s) list:   	0-31</a:t>
            </a:r>
            <a:endParaRPr sz="2400"/>
          </a:p>
          <a:p>
            <a:pPr indent="0" lvl="0" marL="0" rtl="0" algn="l">
              <a:lnSpc>
                <a:spcPct val="70000"/>
              </a:lnSpc>
              <a:spcBef>
                <a:spcPts val="1000"/>
              </a:spcBef>
              <a:spcAft>
                <a:spcPts val="0"/>
              </a:spcAft>
              <a:buClr>
                <a:schemeClr val="dk1"/>
              </a:buClr>
              <a:buSzPts val="275"/>
              <a:buFont typeface="Arial"/>
              <a:buNone/>
            </a:pPr>
            <a:r>
              <a:rPr lang="en-US" sz="2400"/>
              <a:t>Thread(s) per core:    2</a:t>
            </a:r>
            <a:endParaRPr sz="2400"/>
          </a:p>
          <a:p>
            <a:pPr indent="0" lvl="0" marL="0" rtl="0" algn="l">
              <a:lnSpc>
                <a:spcPct val="70000"/>
              </a:lnSpc>
              <a:spcBef>
                <a:spcPts val="1000"/>
              </a:spcBef>
              <a:spcAft>
                <a:spcPts val="0"/>
              </a:spcAft>
              <a:buClr>
                <a:schemeClr val="dk1"/>
              </a:buClr>
              <a:buSzPts val="275"/>
              <a:buFont typeface="Arial"/>
              <a:buNone/>
            </a:pPr>
            <a:r>
              <a:rPr lang="en-US" sz="2400"/>
              <a:t>Core(s) per socket:    8</a:t>
            </a:r>
            <a:endParaRPr sz="2400"/>
          </a:p>
          <a:p>
            <a:pPr indent="0" lvl="0" marL="0" rtl="0" algn="l">
              <a:lnSpc>
                <a:spcPct val="70000"/>
              </a:lnSpc>
              <a:spcBef>
                <a:spcPts val="1000"/>
              </a:spcBef>
              <a:spcAft>
                <a:spcPts val="0"/>
              </a:spcAft>
              <a:buClr>
                <a:schemeClr val="dk1"/>
              </a:buClr>
              <a:buSzPts val="275"/>
              <a:buFont typeface="Arial"/>
              <a:buNone/>
            </a:pPr>
            <a:r>
              <a:rPr lang="en-US" sz="2400"/>
              <a:t>Socket(s):             		2</a:t>
            </a:r>
            <a:endParaRPr sz="2400"/>
          </a:p>
          <a:p>
            <a:pPr indent="0" lvl="0" marL="0" rtl="0" algn="l">
              <a:lnSpc>
                <a:spcPct val="70000"/>
              </a:lnSpc>
              <a:spcBef>
                <a:spcPts val="1000"/>
              </a:spcBef>
              <a:spcAft>
                <a:spcPts val="0"/>
              </a:spcAft>
              <a:buClr>
                <a:schemeClr val="dk1"/>
              </a:buClr>
              <a:buSzPts val="275"/>
              <a:buFont typeface="Arial"/>
              <a:buNone/>
            </a:pPr>
            <a:r>
              <a:rPr lang="en-US" sz="2400"/>
              <a:t>NUMA node(s):          2</a:t>
            </a:r>
            <a:endParaRPr sz="2400"/>
          </a:p>
          <a:p>
            <a:pPr indent="0" lvl="0" marL="0" rtl="0" algn="l">
              <a:lnSpc>
                <a:spcPct val="70000"/>
              </a:lnSpc>
              <a:spcBef>
                <a:spcPts val="1000"/>
              </a:spcBef>
              <a:spcAft>
                <a:spcPts val="0"/>
              </a:spcAft>
              <a:buClr>
                <a:schemeClr val="dk1"/>
              </a:buClr>
              <a:buSzPts val="275"/>
              <a:buFont typeface="Arial"/>
              <a:buNone/>
            </a:pPr>
            <a:r>
              <a:rPr lang="en-US" sz="2400"/>
              <a:t>Vendor ID:             	GenuineIntel</a:t>
            </a:r>
            <a:endParaRPr sz="2400"/>
          </a:p>
          <a:p>
            <a:pPr indent="0" lvl="0" marL="0" rtl="0" algn="l">
              <a:lnSpc>
                <a:spcPct val="70000"/>
              </a:lnSpc>
              <a:spcBef>
                <a:spcPts val="1000"/>
              </a:spcBef>
              <a:spcAft>
                <a:spcPts val="0"/>
              </a:spcAft>
              <a:buClr>
                <a:schemeClr val="dk1"/>
              </a:buClr>
              <a:buSzPts val="275"/>
              <a:buFont typeface="Arial"/>
              <a:buNone/>
            </a:pPr>
            <a:r>
              <a:rPr lang="en-US" sz="2400"/>
              <a:t>CPU family:            	6</a:t>
            </a:r>
            <a:endParaRPr sz="2400"/>
          </a:p>
          <a:p>
            <a:pPr indent="0" lvl="0" marL="0" rtl="0" algn="l">
              <a:lnSpc>
                <a:spcPct val="70000"/>
              </a:lnSpc>
              <a:spcBef>
                <a:spcPts val="1000"/>
              </a:spcBef>
              <a:spcAft>
                <a:spcPts val="0"/>
              </a:spcAft>
              <a:buClr>
                <a:schemeClr val="dk1"/>
              </a:buClr>
              <a:buSzPts val="275"/>
              <a:buFont typeface="Arial"/>
              <a:buNone/>
            </a:pPr>
            <a:r>
              <a:rPr lang="en-US" sz="2400"/>
              <a:t>Model name:           	 Intel(R) Xeon(R) Silver 4110 CPU @ 2.10GHz</a:t>
            </a:r>
            <a:endParaRPr sz="2400"/>
          </a:p>
          <a:p>
            <a:pPr indent="0" lvl="0" marL="0" rtl="0" algn="l">
              <a:lnSpc>
                <a:spcPct val="70000"/>
              </a:lnSpc>
              <a:spcBef>
                <a:spcPts val="1000"/>
              </a:spcBef>
              <a:spcAft>
                <a:spcPts val="0"/>
              </a:spcAft>
              <a:buClr>
                <a:schemeClr val="dk1"/>
              </a:buClr>
              <a:buSzPts val="275"/>
              <a:buFont typeface="Arial"/>
              <a:buNone/>
            </a:pPr>
            <a:r>
              <a:rPr lang="en-US" sz="2400"/>
              <a:t>Stepping:              		4</a:t>
            </a:r>
            <a:endParaRPr sz="2400"/>
          </a:p>
          <a:p>
            <a:pPr indent="0" lvl="0" marL="0" rtl="0" algn="l">
              <a:lnSpc>
                <a:spcPct val="70000"/>
              </a:lnSpc>
              <a:spcBef>
                <a:spcPts val="1000"/>
              </a:spcBef>
              <a:spcAft>
                <a:spcPts val="0"/>
              </a:spcAft>
              <a:buClr>
                <a:schemeClr val="dk1"/>
              </a:buClr>
              <a:buSzPts val="275"/>
              <a:buFont typeface="Arial"/>
              <a:buNone/>
            </a:pPr>
            <a:r>
              <a:t/>
            </a:r>
            <a:endParaRPr sz="600"/>
          </a:p>
          <a:p>
            <a:pPr indent="0" lvl="0" marL="0" rtl="0" algn="l">
              <a:lnSpc>
                <a:spcPct val="70000"/>
              </a:lnSpc>
              <a:spcBef>
                <a:spcPts val="1000"/>
              </a:spcBef>
              <a:spcAft>
                <a:spcPts val="0"/>
              </a:spcAft>
              <a:buSzPts val="275"/>
              <a:buNone/>
            </a:pPr>
            <a:r>
              <a:t/>
            </a:r>
            <a:endParaRPr sz="700"/>
          </a:p>
        </p:txBody>
      </p:sp>
      <p:sp>
        <p:nvSpPr>
          <p:cNvPr id="112" name="Google Shape;112;p14"/>
          <p:cNvSpPr txBox="1"/>
          <p:nvPr>
            <p:ph idx="2" type="body"/>
          </p:nvPr>
        </p:nvSpPr>
        <p:spPr>
          <a:xfrm>
            <a:off x="6019800" y="1399500"/>
            <a:ext cx="5512800" cy="5339400"/>
          </a:xfrm>
          <a:prstGeom prst="rect">
            <a:avLst/>
          </a:prstGeom>
        </p:spPr>
        <p:txBody>
          <a:bodyPr anchorCtr="0" anchor="t" bIns="45700" lIns="91425" spcFirstLastPara="1" rIns="91425" wrap="square" tIns="45700">
            <a:noAutofit/>
          </a:bodyPr>
          <a:lstStyle/>
          <a:p>
            <a:pPr indent="0" lvl="0" marL="0" rtl="0" algn="l">
              <a:lnSpc>
                <a:spcPct val="70000"/>
              </a:lnSpc>
              <a:spcBef>
                <a:spcPts val="1000"/>
              </a:spcBef>
              <a:spcAft>
                <a:spcPts val="0"/>
              </a:spcAft>
              <a:buClr>
                <a:schemeClr val="dk1"/>
              </a:buClr>
              <a:buSzPts val="605"/>
              <a:buFont typeface="Arial"/>
              <a:buNone/>
            </a:pPr>
            <a:r>
              <a:rPr lang="en-US" sz="2400"/>
              <a:t>CPU MHz:               	799.932</a:t>
            </a:r>
            <a:endParaRPr sz="2400"/>
          </a:p>
          <a:p>
            <a:pPr indent="0" lvl="0" marL="0" rtl="0" algn="l">
              <a:lnSpc>
                <a:spcPct val="70000"/>
              </a:lnSpc>
              <a:spcBef>
                <a:spcPts val="1000"/>
              </a:spcBef>
              <a:spcAft>
                <a:spcPts val="0"/>
              </a:spcAft>
              <a:buClr>
                <a:schemeClr val="dk1"/>
              </a:buClr>
              <a:buSzPts val="605"/>
              <a:buFont typeface="Arial"/>
              <a:buNone/>
            </a:pPr>
            <a:r>
              <a:rPr lang="en-US" sz="2400"/>
              <a:t>CPU max MHz:           	3000.0000</a:t>
            </a:r>
            <a:endParaRPr sz="2400"/>
          </a:p>
          <a:p>
            <a:pPr indent="0" lvl="0" marL="0" rtl="0" algn="l">
              <a:lnSpc>
                <a:spcPct val="70000"/>
              </a:lnSpc>
              <a:spcBef>
                <a:spcPts val="1000"/>
              </a:spcBef>
              <a:spcAft>
                <a:spcPts val="0"/>
              </a:spcAft>
              <a:buClr>
                <a:schemeClr val="dk1"/>
              </a:buClr>
              <a:buSzPts val="605"/>
              <a:buFont typeface="Arial"/>
              <a:buNone/>
            </a:pPr>
            <a:r>
              <a:rPr lang="en-US" sz="2400"/>
              <a:t>CPU min MHz:           	800.0000</a:t>
            </a:r>
            <a:endParaRPr sz="2400"/>
          </a:p>
          <a:p>
            <a:pPr indent="0" lvl="0" marL="0" rtl="0" algn="l">
              <a:lnSpc>
                <a:spcPct val="70000"/>
              </a:lnSpc>
              <a:spcBef>
                <a:spcPts val="1000"/>
              </a:spcBef>
              <a:spcAft>
                <a:spcPts val="0"/>
              </a:spcAft>
              <a:buClr>
                <a:schemeClr val="dk1"/>
              </a:buClr>
              <a:buSzPts val="605"/>
              <a:buFont typeface="Arial"/>
              <a:buNone/>
            </a:pPr>
            <a:r>
              <a:rPr lang="en-US" sz="2400"/>
              <a:t>BogoMIPS:              	4200.00</a:t>
            </a:r>
            <a:endParaRPr sz="2400"/>
          </a:p>
          <a:p>
            <a:pPr indent="0" lvl="0" marL="0" rtl="0" algn="l">
              <a:lnSpc>
                <a:spcPct val="70000"/>
              </a:lnSpc>
              <a:spcBef>
                <a:spcPts val="1000"/>
              </a:spcBef>
              <a:spcAft>
                <a:spcPts val="0"/>
              </a:spcAft>
              <a:buClr>
                <a:schemeClr val="dk1"/>
              </a:buClr>
              <a:buSzPts val="605"/>
              <a:buFont typeface="Arial"/>
              <a:buNone/>
            </a:pPr>
            <a:r>
              <a:rPr lang="en-US" sz="2400"/>
              <a:t>Virtualization:       	 VT-x</a:t>
            </a:r>
            <a:endParaRPr sz="2400"/>
          </a:p>
          <a:p>
            <a:pPr indent="0" lvl="0" marL="0" rtl="0" algn="l">
              <a:lnSpc>
                <a:spcPct val="70000"/>
              </a:lnSpc>
              <a:spcBef>
                <a:spcPts val="1000"/>
              </a:spcBef>
              <a:spcAft>
                <a:spcPts val="0"/>
              </a:spcAft>
              <a:buClr>
                <a:schemeClr val="dk1"/>
              </a:buClr>
              <a:buSzPts val="605"/>
              <a:buFont typeface="Arial"/>
              <a:buNone/>
            </a:pPr>
            <a:r>
              <a:rPr lang="en-US" sz="2400"/>
              <a:t>L1d cache:            		 32K</a:t>
            </a:r>
            <a:endParaRPr sz="2400"/>
          </a:p>
          <a:p>
            <a:pPr indent="0" lvl="0" marL="0" rtl="0" algn="l">
              <a:lnSpc>
                <a:spcPct val="70000"/>
              </a:lnSpc>
              <a:spcBef>
                <a:spcPts val="1000"/>
              </a:spcBef>
              <a:spcAft>
                <a:spcPts val="0"/>
              </a:spcAft>
              <a:buClr>
                <a:schemeClr val="dk1"/>
              </a:buClr>
              <a:buSzPts val="605"/>
              <a:buFont typeface="Arial"/>
              <a:buNone/>
            </a:pPr>
            <a:r>
              <a:rPr lang="en-US" sz="2400"/>
              <a:t>L1i cache:            		 32K</a:t>
            </a:r>
            <a:endParaRPr sz="2400"/>
          </a:p>
          <a:p>
            <a:pPr indent="0" lvl="0" marL="0" rtl="0" algn="l">
              <a:lnSpc>
                <a:spcPct val="70000"/>
              </a:lnSpc>
              <a:spcBef>
                <a:spcPts val="1000"/>
              </a:spcBef>
              <a:spcAft>
                <a:spcPts val="0"/>
              </a:spcAft>
              <a:buClr>
                <a:schemeClr val="dk1"/>
              </a:buClr>
              <a:buSzPts val="605"/>
              <a:buFont typeface="Arial"/>
              <a:buNone/>
            </a:pPr>
            <a:r>
              <a:rPr lang="en-US" sz="2400"/>
              <a:t>L2 cache:            		 1024K</a:t>
            </a:r>
            <a:endParaRPr sz="2400"/>
          </a:p>
          <a:p>
            <a:pPr indent="0" lvl="0" marL="0" rtl="0" algn="l">
              <a:lnSpc>
                <a:spcPct val="70000"/>
              </a:lnSpc>
              <a:spcBef>
                <a:spcPts val="1000"/>
              </a:spcBef>
              <a:spcAft>
                <a:spcPts val="0"/>
              </a:spcAft>
              <a:buClr>
                <a:schemeClr val="dk1"/>
              </a:buClr>
              <a:buSzPts val="605"/>
              <a:buFont typeface="Arial"/>
              <a:buNone/>
            </a:pPr>
            <a:r>
              <a:rPr lang="en-US" sz="2400"/>
              <a:t>L3 cache:              		11264K</a:t>
            </a:r>
            <a:endParaRPr sz="2400"/>
          </a:p>
          <a:p>
            <a:pPr indent="0" lvl="0" marL="0" rtl="0" algn="l">
              <a:lnSpc>
                <a:spcPct val="70000"/>
              </a:lnSpc>
              <a:spcBef>
                <a:spcPts val="1000"/>
              </a:spcBef>
              <a:spcAft>
                <a:spcPts val="0"/>
              </a:spcAft>
              <a:buClr>
                <a:schemeClr val="dk1"/>
              </a:buClr>
              <a:buSzPts val="605"/>
              <a:buFont typeface="Arial"/>
              <a:buNone/>
            </a:pPr>
            <a:r>
              <a:rPr lang="en-US" sz="2400"/>
              <a:t>NUMA node0 CPU(s):     0-7,16-23</a:t>
            </a:r>
            <a:endParaRPr sz="2400"/>
          </a:p>
          <a:p>
            <a:pPr indent="0" lvl="0" marL="0" rtl="0" algn="l">
              <a:lnSpc>
                <a:spcPct val="70000"/>
              </a:lnSpc>
              <a:spcBef>
                <a:spcPts val="1000"/>
              </a:spcBef>
              <a:spcAft>
                <a:spcPts val="0"/>
              </a:spcAft>
              <a:buClr>
                <a:schemeClr val="dk1"/>
              </a:buClr>
              <a:buSzPts val="605"/>
              <a:buFont typeface="Arial"/>
              <a:buNone/>
            </a:pPr>
            <a:r>
              <a:rPr lang="en-US" sz="2400"/>
              <a:t>NUMA node1 CPU(s):     8-15,24-31</a:t>
            </a:r>
            <a:endParaRPr sz="2400"/>
          </a:p>
          <a:p>
            <a:pPr indent="0" lvl="0" marL="0" rtl="0" algn="l">
              <a:lnSpc>
                <a:spcPct val="70000"/>
              </a:lnSpc>
              <a:spcBef>
                <a:spcPts val="1000"/>
              </a:spcBef>
              <a:spcAft>
                <a:spcPts val="0"/>
              </a:spcAft>
              <a:buSzPts val="605"/>
              <a:buNone/>
            </a:pPr>
            <a:r>
              <a:rPr lang="en-US" sz="2400"/>
              <a:t>Server Address: aignaci7@220.116.230.21</a:t>
            </a:r>
            <a:endParaRPr sz="2400"/>
          </a:p>
          <a:p>
            <a:pPr indent="0" lvl="0" marL="0" rtl="0" algn="l">
              <a:lnSpc>
                <a:spcPct val="70000"/>
              </a:lnSpc>
              <a:spcBef>
                <a:spcPts val="1000"/>
              </a:spcBef>
              <a:spcAft>
                <a:spcPts val="0"/>
              </a:spcAft>
              <a:buSzPts val="605"/>
              <a:buNone/>
            </a:pPr>
            <a:r>
              <a:rPr lang="en-US" sz="2400"/>
              <a:t>Hadoop 3.1.1.3.1.4.0-315</a:t>
            </a:r>
            <a:endParaRPr sz="2400"/>
          </a:p>
          <a:p>
            <a:pPr indent="0" lvl="0" marL="0" rtl="0" algn="l">
              <a:lnSpc>
                <a:spcPct val="70000"/>
              </a:lnSpc>
              <a:spcBef>
                <a:spcPts val="1000"/>
              </a:spcBef>
              <a:spcAft>
                <a:spcPts val="0"/>
              </a:spcAft>
              <a:buSzPts val="605"/>
              <a:buNone/>
            </a:pPr>
            <a:r>
              <a:rPr lang="en-US" sz="2400"/>
              <a:t>DFS: 292.93GB used</a:t>
            </a:r>
            <a:endParaRPr sz="2400"/>
          </a:p>
        </p:txBody>
      </p:sp>
      <p:pic>
        <p:nvPicPr>
          <p:cNvPr id="113" name="Google Shape;113;p14"/>
          <p:cNvPicPr preferRelativeResize="0"/>
          <p:nvPr/>
        </p:nvPicPr>
        <p:blipFill rotWithShape="1">
          <a:blip r:embed="rId3">
            <a:alphaModFix/>
          </a:blip>
          <a:srcRect b="-4509" l="-3588" r="1349" t="8971"/>
          <a:stretch/>
        </p:blipFill>
        <p:spPr>
          <a:xfrm>
            <a:off x="6019800" y="83225"/>
            <a:ext cx="6071749" cy="1702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5"/>
          <p:cNvSpPr txBox="1"/>
          <p:nvPr>
            <p:ph type="title"/>
          </p:nvPr>
        </p:nvSpPr>
        <p:spPr>
          <a:xfrm>
            <a:off x="283308" y="169573"/>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Font typeface="Libre Franklin"/>
              <a:buNone/>
            </a:pPr>
            <a:r>
              <a:rPr b="1" lang="en-US" sz="2700">
                <a:latin typeface="Libre Franklin"/>
                <a:ea typeface="Libre Franklin"/>
                <a:cs typeface="Libre Franklin"/>
                <a:sym typeface="Libre Franklin"/>
              </a:rPr>
              <a:t>NYC OPEN DATA: 311 Service Requests from 2010 to Present</a:t>
            </a:r>
            <a:br>
              <a:rPr b="1" lang="en-US" sz="2700">
                <a:latin typeface="Libre Franklin"/>
                <a:ea typeface="Libre Franklin"/>
                <a:cs typeface="Libre Franklin"/>
                <a:sym typeface="Libre Franklin"/>
              </a:rPr>
            </a:br>
            <a:r>
              <a:rPr b="1" lang="en-US" sz="2700">
                <a:latin typeface="Libre Franklin"/>
                <a:ea typeface="Libre Franklin"/>
                <a:cs typeface="Libre Franklin"/>
                <a:sym typeface="Libre Franklin"/>
              </a:rPr>
              <a:t> ○ Sample included 24 Million requests from 2010 to Present.</a:t>
            </a:r>
            <a:r>
              <a:rPr b="1" lang="en-US" sz="2800">
                <a:latin typeface="Libre Franklin"/>
                <a:ea typeface="Libre Franklin"/>
                <a:cs typeface="Libre Franklin"/>
                <a:sym typeface="Libre Franklin"/>
              </a:rPr>
              <a:t> </a:t>
            </a:r>
            <a:endParaRPr b="1"/>
          </a:p>
        </p:txBody>
      </p:sp>
      <p:sp>
        <p:nvSpPr>
          <p:cNvPr id="120" name="Google Shape;120;p15"/>
          <p:cNvSpPr txBox="1"/>
          <p:nvPr/>
        </p:nvSpPr>
        <p:spPr>
          <a:xfrm>
            <a:off x="282725" y="3813975"/>
            <a:ext cx="4510200" cy="28629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200">
                <a:solidFill>
                  <a:schemeClr val="dk1"/>
                </a:solidFill>
                <a:latin typeface="Times New Roman"/>
                <a:ea typeface="Times New Roman"/>
                <a:cs typeface="Times New Roman"/>
                <a:sym typeface="Times New Roman"/>
              </a:rPr>
              <a:t>311 Service Requests calls encompass all non-emergency requests from the city, including but not limited to noise complaints, air quality issues and reports of unsanitary conditions etc. The data for 311 calls in New York City (NYC) are publicly available.</a:t>
            </a:r>
            <a:endParaRPr sz="2200">
              <a:solidFill>
                <a:schemeClr val="dk1"/>
              </a:solidFill>
              <a:latin typeface="Cordia New"/>
              <a:ea typeface="Cordia New"/>
              <a:cs typeface="Cordia New"/>
              <a:sym typeface="Cordia New"/>
            </a:endParaRPr>
          </a:p>
          <a:p>
            <a:pPr indent="0" lvl="0" marL="0" marR="0" rtl="0" algn="just">
              <a:spcBef>
                <a:spcPts val="0"/>
              </a:spcBef>
              <a:spcAft>
                <a:spcPts val="0"/>
              </a:spcAft>
              <a:buNone/>
            </a:pPr>
            <a:r>
              <a:rPr lang="en-US" sz="2600">
                <a:solidFill>
                  <a:schemeClr val="dk1"/>
                </a:solidFill>
                <a:latin typeface="Times New Roman"/>
                <a:ea typeface="Times New Roman"/>
                <a:cs typeface="Times New Roman"/>
                <a:sym typeface="Times New Roman"/>
              </a:rPr>
              <a:t> </a:t>
            </a:r>
            <a:endParaRPr sz="2600">
              <a:solidFill>
                <a:schemeClr val="dk1"/>
              </a:solidFill>
              <a:latin typeface="Cordia New"/>
              <a:ea typeface="Cordia New"/>
              <a:cs typeface="Cordia New"/>
              <a:sym typeface="Cordia New"/>
            </a:endParaRPr>
          </a:p>
        </p:txBody>
      </p:sp>
      <p:sp>
        <p:nvSpPr>
          <p:cNvPr id="121" name="Google Shape;121;p15"/>
          <p:cNvSpPr txBox="1"/>
          <p:nvPr/>
        </p:nvSpPr>
        <p:spPr>
          <a:xfrm>
            <a:off x="5273500" y="4618350"/>
            <a:ext cx="7017900" cy="2462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200">
                <a:solidFill>
                  <a:schemeClr val="dk1"/>
                </a:solidFill>
                <a:latin typeface="Quattrocento Sans"/>
                <a:ea typeface="Quattrocento Sans"/>
                <a:cs typeface="Quattrocento Sans"/>
                <a:sym typeface="Quattrocento Sans"/>
              </a:rPr>
              <a:t>Data info:</a:t>
            </a:r>
            <a:r>
              <a:rPr lang="en-US" sz="2200">
                <a:solidFill>
                  <a:schemeClr val="dk1"/>
                </a:solidFill>
                <a:latin typeface="Quattrocento Sans"/>
                <a:ea typeface="Quattrocento Sans"/>
                <a:cs typeface="Quattrocento Sans"/>
                <a:sym typeface="Quattrocento Sans"/>
              </a:rPr>
              <a:t> NYC 311 Service Request From 2010 to P.</a:t>
            </a:r>
            <a:endParaRPr sz="22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rPr b="1" lang="en-US" sz="2200">
                <a:solidFill>
                  <a:schemeClr val="dk1"/>
                </a:solidFill>
                <a:latin typeface="Quattrocento Sans"/>
                <a:ea typeface="Quattrocento Sans"/>
                <a:cs typeface="Quattrocento Sans"/>
                <a:sym typeface="Quattrocento Sans"/>
              </a:rPr>
              <a:t>Data Set Size:</a:t>
            </a:r>
            <a:r>
              <a:rPr lang="en-US" sz="2200">
                <a:solidFill>
                  <a:schemeClr val="dk1"/>
                </a:solidFill>
                <a:latin typeface="Quattrocento Sans"/>
                <a:ea typeface="Quattrocento Sans"/>
                <a:cs typeface="Quattrocento Sans"/>
                <a:sym typeface="Quattrocento Sans"/>
              </a:rPr>
              <a:t>  14.6GB</a:t>
            </a:r>
            <a:endParaRPr sz="22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rPr b="1" lang="en-US" sz="2200">
                <a:solidFill>
                  <a:schemeClr val="dk1"/>
                </a:solidFill>
                <a:latin typeface="Quattrocento Sans"/>
                <a:ea typeface="Quattrocento Sans"/>
                <a:cs typeface="Quattrocento Sans"/>
                <a:sym typeface="Quattrocento Sans"/>
              </a:rPr>
              <a:t>Source:</a:t>
            </a:r>
            <a:r>
              <a:rPr lang="en-US" sz="2200" u="sng">
                <a:solidFill>
                  <a:schemeClr val="hlink"/>
                </a:solidFill>
                <a:latin typeface="Quattrocento Sans"/>
                <a:ea typeface="Quattrocento Sans"/>
                <a:cs typeface="Quattrocento Sans"/>
                <a:sym typeface="Quattrocento Sans"/>
                <a:hlinkClick r:id="rId4"/>
              </a:rPr>
              <a:t>https://data.cityofnewyork.us/Social-Services/311-Service-Requests-from-2010-to-Present/erm2-nwe9/data</a:t>
            </a:r>
            <a:endParaRPr sz="22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t/>
            </a:r>
            <a:endParaRPr sz="2200">
              <a:solidFill>
                <a:schemeClr val="dk1"/>
              </a:solidFill>
              <a:latin typeface="Quattrocento Sans"/>
              <a:ea typeface="Quattrocento Sans"/>
              <a:cs typeface="Quattrocento Sans"/>
              <a:sym typeface="Quattrocento Sans"/>
            </a:endParaRPr>
          </a:p>
          <a:p>
            <a:pPr indent="0" lvl="0" marL="0" marR="0" rtl="0" algn="l">
              <a:spcBef>
                <a:spcPts val="0"/>
              </a:spcBef>
              <a:spcAft>
                <a:spcPts val="0"/>
              </a:spcAft>
              <a:buNone/>
            </a:pPr>
            <a:r>
              <a:t/>
            </a:r>
            <a:endParaRPr sz="2200">
              <a:solidFill>
                <a:schemeClr val="dk1"/>
              </a:solidFill>
              <a:latin typeface="Quattrocento Sans"/>
              <a:ea typeface="Quattrocento Sans"/>
              <a:cs typeface="Quattrocento Sans"/>
              <a:sym typeface="Quattrocento Sans"/>
            </a:endParaRPr>
          </a:p>
        </p:txBody>
      </p:sp>
      <p:sp>
        <p:nvSpPr>
          <p:cNvPr id="122" name="Google Shape;122;p15"/>
          <p:cNvSpPr/>
          <p:nvPr/>
        </p:nvSpPr>
        <p:spPr>
          <a:xfrm>
            <a:off x="363331" y="1495136"/>
            <a:ext cx="586154" cy="575941"/>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600">
                <a:solidFill>
                  <a:schemeClr val="lt1"/>
                </a:solidFill>
                <a:latin typeface="Quattrocento Sans"/>
                <a:ea typeface="Quattrocento Sans"/>
                <a:cs typeface="Quattrocento Sans"/>
                <a:sym typeface="Quattrocento Sans"/>
              </a:rPr>
              <a:t>1</a:t>
            </a:r>
            <a:endParaRPr/>
          </a:p>
        </p:txBody>
      </p:sp>
      <p:sp>
        <p:nvSpPr>
          <p:cNvPr id="123" name="Google Shape;123;p15"/>
          <p:cNvSpPr/>
          <p:nvPr/>
        </p:nvSpPr>
        <p:spPr>
          <a:xfrm>
            <a:off x="4454685" y="1497701"/>
            <a:ext cx="586154" cy="575941"/>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600">
                <a:solidFill>
                  <a:schemeClr val="lt1"/>
                </a:solidFill>
                <a:latin typeface="Quattrocento Sans"/>
                <a:ea typeface="Quattrocento Sans"/>
                <a:cs typeface="Quattrocento Sans"/>
                <a:sym typeface="Quattrocento Sans"/>
              </a:rPr>
              <a:t>2</a:t>
            </a:r>
            <a:endParaRPr/>
          </a:p>
        </p:txBody>
      </p:sp>
      <p:pic>
        <p:nvPicPr>
          <p:cNvPr id="124" name="Google Shape;124;p15"/>
          <p:cNvPicPr preferRelativeResize="0"/>
          <p:nvPr/>
        </p:nvPicPr>
        <p:blipFill rotWithShape="1">
          <a:blip r:embed="rId5">
            <a:alphaModFix/>
          </a:blip>
          <a:srcRect b="0" l="0" r="0" t="0"/>
          <a:stretch/>
        </p:blipFill>
        <p:spPr>
          <a:xfrm>
            <a:off x="282735" y="2309812"/>
            <a:ext cx="666750" cy="790575"/>
          </a:xfrm>
          <a:prstGeom prst="rect">
            <a:avLst/>
          </a:prstGeom>
          <a:noFill/>
          <a:ln>
            <a:noFill/>
          </a:ln>
        </p:spPr>
      </p:pic>
      <p:pic>
        <p:nvPicPr>
          <p:cNvPr id="125" name="Google Shape;125;p15"/>
          <p:cNvPicPr preferRelativeResize="0"/>
          <p:nvPr/>
        </p:nvPicPr>
        <p:blipFill rotWithShape="1">
          <a:blip r:embed="rId6">
            <a:alphaModFix/>
          </a:blip>
          <a:srcRect b="0" l="0" r="0" t="0"/>
          <a:stretch/>
        </p:blipFill>
        <p:spPr>
          <a:xfrm>
            <a:off x="1181100" y="1243151"/>
            <a:ext cx="1895175" cy="2361800"/>
          </a:xfrm>
          <a:prstGeom prst="rect">
            <a:avLst/>
          </a:prstGeom>
          <a:noFill/>
          <a:ln>
            <a:noFill/>
          </a:ln>
        </p:spPr>
      </p:pic>
      <p:pic>
        <p:nvPicPr>
          <p:cNvPr id="126" name="Google Shape;126;p15"/>
          <p:cNvPicPr preferRelativeResize="0"/>
          <p:nvPr/>
        </p:nvPicPr>
        <p:blipFill>
          <a:blip r:embed="rId7">
            <a:alphaModFix/>
          </a:blip>
          <a:stretch>
            <a:fillRect/>
          </a:stretch>
        </p:blipFill>
        <p:spPr>
          <a:xfrm>
            <a:off x="5699301" y="1243149"/>
            <a:ext cx="4261600" cy="3375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6"/>
          <p:cNvSpPr/>
          <p:nvPr/>
        </p:nvSpPr>
        <p:spPr>
          <a:xfrm>
            <a:off x="257908" y="212395"/>
            <a:ext cx="586200" cy="57600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3600">
                <a:solidFill>
                  <a:schemeClr val="lt1"/>
                </a:solidFill>
                <a:latin typeface="Quattrocento Sans"/>
                <a:ea typeface="Quattrocento Sans"/>
                <a:cs typeface="Quattrocento Sans"/>
                <a:sym typeface="Quattrocento Sans"/>
              </a:rPr>
              <a:t>3</a:t>
            </a:r>
            <a:endParaRPr/>
          </a:p>
        </p:txBody>
      </p:sp>
      <p:pic>
        <p:nvPicPr>
          <p:cNvPr id="133" name="Google Shape;133;p16"/>
          <p:cNvPicPr preferRelativeResize="0"/>
          <p:nvPr/>
        </p:nvPicPr>
        <p:blipFill rotWithShape="1">
          <a:blip r:embed="rId4">
            <a:alphaModFix/>
          </a:blip>
          <a:srcRect b="0" l="0" r="0" t="0"/>
          <a:stretch/>
        </p:blipFill>
        <p:spPr>
          <a:xfrm>
            <a:off x="-9" y="1497473"/>
            <a:ext cx="5125915" cy="4795211"/>
          </a:xfrm>
          <a:prstGeom prst="rect">
            <a:avLst/>
          </a:prstGeom>
          <a:noFill/>
          <a:ln>
            <a:noFill/>
          </a:ln>
        </p:spPr>
      </p:pic>
      <p:sp>
        <p:nvSpPr>
          <p:cNvPr id="134" name="Google Shape;134;p16"/>
          <p:cNvSpPr txBox="1"/>
          <p:nvPr/>
        </p:nvSpPr>
        <p:spPr>
          <a:xfrm>
            <a:off x="5212175" y="983875"/>
            <a:ext cx="5623500" cy="1816200"/>
          </a:xfrm>
          <a:prstGeom prst="rect">
            <a:avLst/>
          </a:prstGeom>
          <a:noFill/>
          <a:ln>
            <a:noFill/>
          </a:ln>
        </p:spPr>
        <p:txBody>
          <a:bodyPr anchorCtr="0" anchor="t" bIns="45700" lIns="91425" spcFirstLastPara="1" rIns="91425" wrap="square" tIns="45700">
            <a:spAutoFit/>
          </a:bodyPr>
          <a:lstStyle/>
          <a:p>
            <a:pPr indent="-406400" lvl="0" marL="457200" marR="0" rtl="0" algn="l">
              <a:spcBef>
                <a:spcPts val="0"/>
              </a:spcBef>
              <a:spcAft>
                <a:spcPts val="0"/>
              </a:spcAft>
              <a:buSzPts val="2800"/>
              <a:buChar char="○"/>
            </a:pPr>
            <a:r>
              <a:rPr b="0" i="0" lang="en-US" sz="2800" u="none" strike="noStrike">
                <a:solidFill>
                  <a:srgbClr val="2A00BC"/>
                </a:solidFill>
                <a:latin typeface="Fira Sans Extra Condensed Medium"/>
                <a:ea typeface="Fira Sans Extra Condensed Medium"/>
                <a:cs typeface="Fira Sans Extra Condensed Medium"/>
                <a:sym typeface="Fira Sans Extra Condensed Medium"/>
              </a:rPr>
              <a:t>noise</a:t>
            </a:r>
            <a:endParaRPr sz="2800"/>
          </a:p>
          <a:p>
            <a:pPr indent="-406400" lvl="0" marL="457200" marR="0" rtl="0" algn="l">
              <a:spcBef>
                <a:spcPts val="0"/>
              </a:spcBef>
              <a:spcAft>
                <a:spcPts val="0"/>
              </a:spcAft>
              <a:buSzPts val="2800"/>
              <a:buChar char="○"/>
            </a:pPr>
            <a:r>
              <a:rPr b="0" i="0" lang="en-US" sz="2800" u="none" strike="noStrike">
                <a:solidFill>
                  <a:srgbClr val="2A00BC"/>
                </a:solidFill>
                <a:latin typeface="Fira Sans Extra Condensed Medium"/>
                <a:ea typeface="Fira Sans Extra Condensed Medium"/>
                <a:cs typeface="Fira Sans Extra Condensed Medium"/>
                <a:sym typeface="Fira Sans Extra Condensed Medium"/>
              </a:rPr>
              <a:t>illegal parking</a:t>
            </a:r>
            <a:endParaRPr sz="2800"/>
          </a:p>
          <a:p>
            <a:pPr indent="-406400" lvl="0" marL="457200" marR="0" rtl="0" algn="l">
              <a:spcBef>
                <a:spcPts val="0"/>
              </a:spcBef>
              <a:spcAft>
                <a:spcPts val="0"/>
              </a:spcAft>
              <a:buSzPts val="2800"/>
              <a:buChar char="○"/>
            </a:pPr>
            <a:r>
              <a:rPr b="0" i="0" lang="en-US" sz="2800" u="none" strike="noStrike">
                <a:solidFill>
                  <a:srgbClr val="2A00BC"/>
                </a:solidFill>
                <a:latin typeface="Fira Sans Extra Condensed Medium"/>
                <a:ea typeface="Fira Sans Extra Condensed Medium"/>
                <a:cs typeface="Fira Sans Extra Condensed Medium"/>
                <a:sym typeface="Fira Sans Extra Condensed Medium"/>
              </a:rPr>
              <a:t>tree condition</a:t>
            </a:r>
            <a:endParaRPr sz="2800"/>
          </a:p>
          <a:p>
            <a:pPr indent="-406400" lvl="0" marL="457200" marR="0" rtl="0" algn="l">
              <a:spcBef>
                <a:spcPts val="0"/>
              </a:spcBef>
              <a:spcAft>
                <a:spcPts val="0"/>
              </a:spcAft>
              <a:buSzPts val="2800"/>
              <a:buChar char="○"/>
            </a:pPr>
            <a:r>
              <a:rPr b="0" i="0" lang="en-US" sz="2800" u="none" strike="noStrike">
                <a:solidFill>
                  <a:srgbClr val="2A00BC"/>
                </a:solidFill>
                <a:latin typeface="Fira Sans Extra Condensed Medium"/>
                <a:ea typeface="Fira Sans Extra Condensed Medium"/>
                <a:cs typeface="Fira Sans Extra Condensed Medium"/>
                <a:sym typeface="Fira Sans Extra Condensed Medium"/>
              </a:rPr>
              <a:t>sidewalk/street</a:t>
            </a:r>
            <a:r>
              <a:rPr lang="en-US" sz="2800"/>
              <a:t> </a:t>
            </a:r>
            <a:r>
              <a:rPr b="0" i="0" lang="en-US" sz="2800" u="none" strike="noStrike">
                <a:solidFill>
                  <a:srgbClr val="2A00BC"/>
                </a:solidFill>
                <a:latin typeface="Fira Sans Extra Condensed Medium"/>
                <a:ea typeface="Fira Sans Extra Condensed Medium"/>
                <a:cs typeface="Fira Sans Extra Condensed Medium"/>
                <a:sym typeface="Fira Sans Extra Condensed Medium"/>
              </a:rPr>
              <a:t>condition</a:t>
            </a:r>
            <a:endParaRPr sz="2800">
              <a:solidFill>
                <a:schemeClr val="dk1"/>
              </a:solidFill>
              <a:latin typeface="Calibri"/>
              <a:ea typeface="Calibri"/>
              <a:cs typeface="Calibri"/>
              <a:sym typeface="Calibri"/>
            </a:endParaRPr>
          </a:p>
        </p:txBody>
      </p:sp>
      <p:sp>
        <p:nvSpPr>
          <p:cNvPr id="135" name="Google Shape;135;p16"/>
          <p:cNvSpPr txBox="1"/>
          <p:nvPr/>
        </p:nvSpPr>
        <p:spPr>
          <a:xfrm>
            <a:off x="5292000" y="2720175"/>
            <a:ext cx="6609000" cy="3924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b="1" lang="en-US" sz="2300">
                <a:latin typeface="Calibri"/>
                <a:ea typeface="Calibri"/>
                <a:cs typeface="Calibri"/>
                <a:sym typeface="Calibri"/>
              </a:rPr>
              <a:t>Agencies receiving service call requests:</a:t>
            </a:r>
            <a:endParaRPr b="1" sz="23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NYPD - New York Police Department</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HPD - Housing Preservation &amp; Development</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DOT - Department of Transportation</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DSNY - Department of Sanitation</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DEP - Department of Environment Protection</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DOB - Department of Buildings</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DPR - Department of Parks &amp; Recreation</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DOHMH - Department of Health and Mental Hygiene</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DOF - Department of Finance</a:t>
            </a:r>
            <a:endParaRPr sz="2200">
              <a:latin typeface="Calibri"/>
              <a:ea typeface="Calibri"/>
              <a:cs typeface="Calibri"/>
              <a:sym typeface="Calibri"/>
            </a:endParaRPr>
          </a:p>
          <a:p>
            <a:pPr indent="0" lvl="0" marL="0" rtl="0" algn="l">
              <a:lnSpc>
                <a:spcPct val="100000"/>
              </a:lnSpc>
              <a:spcBef>
                <a:spcPts val="0"/>
              </a:spcBef>
              <a:spcAft>
                <a:spcPts val="0"/>
              </a:spcAft>
              <a:buNone/>
            </a:pPr>
            <a:r>
              <a:rPr lang="en-US" sz="2200">
                <a:latin typeface="Calibri"/>
                <a:ea typeface="Calibri"/>
                <a:cs typeface="Calibri"/>
                <a:sym typeface="Calibri"/>
              </a:rPr>
              <a:t>TLC - Taxi &amp; Limousine Commission</a:t>
            </a:r>
            <a:endParaRPr sz="2200">
              <a:latin typeface="Calibri"/>
              <a:ea typeface="Calibri"/>
              <a:cs typeface="Calibri"/>
              <a:sym typeface="Calibri"/>
            </a:endParaRPr>
          </a:p>
        </p:txBody>
      </p:sp>
      <p:sp>
        <p:nvSpPr>
          <p:cNvPr id="136" name="Google Shape;136;p16"/>
          <p:cNvSpPr txBox="1"/>
          <p:nvPr/>
        </p:nvSpPr>
        <p:spPr>
          <a:xfrm>
            <a:off x="1361725" y="288375"/>
            <a:ext cx="10233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2800">
                <a:solidFill>
                  <a:srgbClr val="2A00BC"/>
                </a:solidFill>
                <a:latin typeface="Fira Sans Extra Condensed"/>
                <a:ea typeface="Fira Sans Extra Condensed"/>
                <a:cs typeface="Fira Sans Extra Condensed"/>
                <a:sym typeface="Fira Sans Extra Condensed"/>
              </a:rPr>
              <a:t>Words related to the following</a:t>
            </a:r>
            <a:r>
              <a:rPr b="1" lang="en-US" sz="2800">
                <a:solidFill>
                  <a:schemeClr val="dk1"/>
                </a:solidFill>
              </a:rPr>
              <a:t> </a:t>
            </a:r>
            <a:r>
              <a:rPr b="1" lang="en-US" sz="2800">
                <a:solidFill>
                  <a:srgbClr val="2A00BC"/>
                </a:solidFill>
                <a:latin typeface="Fira Sans Extra Condensed"/>
                <a:ea typeface="Fira Sans Extra Condensed"/>
                <a:cs typeface="Fira Sans Extra Condensed"/>
                <a:sym typeface="Fira Sans Extra Condensed"/>
              </a:rPr>
              <a:t>appeared most frequently: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p17"/>
          <p:cNvSpPr txBox="1"/>
          <p:nvPr>
            <p:ph type="title"/>
          </p:nvPr>
        </p:nvSpPr>
        <p:spPr>
          <a:xfrm>
            <a:off x="0" y="0"/>
            <a:ext cx="5406900" cy="878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Libre Franklin"/>
              <a:buNone/>
            </a:pPr>
            <a:r>
              <a:rPr lang="en-US">
                <a:latin typeface="Libre Franklin"/>
                <a:ea typeface="Libre Franklin"/>
                <a:cs typeface="Libre Franklin"/>
                <a:sym typeface="Libre Franklin"/>
              </a:rPr>
              <a:t>Flowchart </a:t>
            </a:r>
            <a:endParaRPr/>
          </a:p>
        </p:txBody>
      </p:sp>
      <p:pic>
        <p:nvPicPr>
          <p:cNvPr id="143" name="Google Shape;143;p17"/>
          <p:cNvPicPr preferRelativeResize="0"/>
          <p:nvPr/>
        </p:nvPicPr>
        <p:blipFill rotWithShape="1">
          <a:blip r:embed="rId3">
            <a:alphaModFix/>
          </a:blip>
          <a:srcRect b="633" l="3262" r="3253" t="1967"/>
          <a:stretch/>
        </p:blipFill>
        <p:spPr>
          <a:xfrm>
            <a:off x="-68925" y="1554781"/>
            <a:ext cx="12192000" cy="53032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7208">
            <a:alpha val="86666"/>
          </a:srgbClr>
        </a:solidFill>
      </p:bgPr>
    </p:bg>
    <p:spTree>
      <p:nvGrpSpPr>
        <p:cNvPr id="147" name="Shape 147"/>
        <p:cNvGrpSpPr/>
        <p:nvPr/>
      </p:nvGrpSpPr>
      <p:grpSpPr>
        <a:xfrm>
          <a:off x="0" y="0"/>
          <a:ext cx="0" cy="0"/>
          <a:chOff x="0" y="0"/>
          <a:chExt cx="0" cy="0"/>
        </a:xfrm>
      </p:grpSpPr>
      <p:pic>
        <p:nvPicPr>
          <p:cNvPr id="148" name="Google Shape;148;p18"/>
          <p:cNvPicPr preferRelativeResize="0"/>
          <p:nvPr>
            <p:ph idx="1" type="body"/>
          </p:nvPr>
        </p:nvPicPr>
        <p:blipFill rotWithShape="1">
          <a:blip r:embed="rId3">
            <a:alphaModFix/>
          </a:blip>
          <a:srcRect b="0" l="0" r="0" t="0"/>
          <a:stretch/>
        </p:blipFill>
        <p:spPr>
          <a:xfrm>
            <a:off x="0" y="13500"/>
            <a:ext cx="6035100" cy="6858000"/>
          </a:xfrm>
          <a:prstGeom prst="rect">
            <a:avLst/>
          </a:prstGeom>
          <a:noFill/>
          <a:ln>
            <a:noFill/>
          </a:ln>
        </p:spPr>
      </p:pic>
      <p:sp>
        <p:nvSpPr>
          <p:cNvPr id="149" name="Google Shape;149;p18"/>
          <p:cNvSpPr txBox="1"/>
          <p:nvPr/>
        </p:nvSpPr>
        <p:spPr>
          <a:xfrm>
            <a:off x="6035100" y="13500"/>
            <a:ext cx="6035100" cy="618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lang="en-US" sz="2200">
                <a:solidFill>
                  <a:schemeClr val="dk1"/>
                </a:solidFill>
                <a:latin typeface="Calibri"/>
                <a:ea typeface="Calibri"/>
                <a:cs typeface="Calibri"/>
                <a:sym typeface="Calibri"/>
              </a:rPr>
              <a:t>Rank        Complaint Category	   # Complaints</a:t>
            </a:r>
            <a:endParaRPr b="1"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1	Noise /Residential				2,326,197</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2	Heat/Hot Water					1,496,220</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3	Illegal Parking					1,202,034</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4	Block Driveway					1,085,385</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5	Street Condition				1,045,529</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6	Street Light Condition	   		1,000,820</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7	Heating			                   		887,869</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8	Plumbing			              		760,952</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9	Noise /Street Sidewalk	   		715,726</a:t>
            </a:r>
            <a:endParaRPr sz="2200">
              <a:latin typeface="Calibri"/>
              <a:ea typeface="Calibri"/>
              <a:cs typeface="Calibri"/>
              <a:sym typeface="Calibri"/>
            </a:endParaRPr>
          </a:p>
          <a:p>
            <a:pPr indent="0" lvl="0" marL="0" marR="0" rtl="0" algn="l">
              <a:lnSpc>
                <a:spcPct val="150000"/>
              </a:lnSpc>
              <a:spcBef>
                <a:spcPts val="0"/>
              </a:spcBef>
              <a:spcAft>
                <a:spcPts val="0"/>
              </a:spcAft>
              <a:buNone/>
            </a:pPr>
            <a:r>
              <a:rPr lang="en-US" sz="2200">
                <a:solidFill>
                  <a:schemeClr val="dk1"/>
                </a:solidFill>
                <a:latin typeface="Calibri"/>
                <a:ea typeface="Calibri"/>
                <a:cs typeface="Calibri"/>
                <a:sym typeface="Calibri"/>
              </a:rPr>
              <a:t>10	Water System	 	              		699,113</a:t>
            </a:r>
            <a:endParaRPr sz="2200">
              <a:solidFill>
                <a:schemeClr val="dk1"/>
              </a:solidFill>
              <a:latin typeface="Calibri"/>
              <a:ea typeface="Calibri"/>
              <a:cs typeface="Calibri"/>
              <a:sym typeface="Calibri"/>
            </a:endParaRPr>
          </a:p>
          <a:p>
            <a:pPr indent="0" lvl="0" marL="0" rtl="0" algn="l">
              <a:lnSpc>
                <a:spcPct val="100000"/>
              </a:lnSpc>
              <a:spcBef>
                <a:spcPts val="0"/>
              </a:spcBef>
              <a:spcAft>
                <a:spcPts val="0"/>
              </a:spcAft>
              <a:buSzPts val="1100"/>
              <a:buNone/>
            </a:pPr>
            <a:r>
              <a:t/>
            </a:r>
            <a:endParaRPr sz="22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22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7208">
            <a:alpha val="86670"/>
          </a:srgbClr>
        </a:solidFill>
      </p:bgPr>
    </p:bg>
    <p:spTree>
      <p:nvGrpSpPr>
        <p:cNvPr id="153" name="Shape 153"/>
        <p:cNvGrpSpPr/>
        <p:nvPr/>
      </p:nvGrpSpPr>
      <p:grpSpPr>
        <a:xfrm>
          <a:off x="0" y="0"/>
          <a:ext cx="0" cy="0"/>
          <a:chOff x="0" y="0"/>
          <a:chExt cx="0" cy="0"/>
        </a:xfrm>
      </p:grpSpPr>
      <p:pic>
        <p:nvPicPr>
          <p:cNvPr id="154" name="Google Shape;154;p19"/>
          <p:cNvPicPr preferRelativeResize="0"/>
          <p:nvPr>
            <p:ph idx="1" type="body"/>
          </p:nvPr>
        </p:nvPicPr>
        <p:blipFill rotWithShape="1">
          <a:blip r:embed="rId3">
            <a:alphaModFix/>
          </a:blip>
          <a:srcRect b="0" l="0" r="0" t="0"/>
          <a:stretch/>
        </p:blipFill>
        <p:spPr>
          <a:xfrm>
            <a:off x="0" y="13500"/>
            <a:ext cx="6035100" cy="6858000"/>
          </a:xfrm>
          <a:prstGeom prst="rect">
            <a:avLst/>
          </a:prstGeom>
          <a:noFill/>
          <a:ln>
            <a:noFill/>
          </a:ln>
        </p:spPr>
      </p:pic>
      <p:sp>
        <p:nvSpPr>
          <p:cNvPr id="155" name="Google Shape;155;p19"/>
          <p:cNvSpPr txBox="1"/>
          <p:nvPr/>
        </p:nvSpPr>
        <p:spPr>
          <a:xfrm>
            <a:off x="6157025" y="25350"/>
            <a:ext cx="6035100" cy="6942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dk1"/>
                </a:solidFill>
                <a:latin typeface="Calibri"/>
                <a:ea typeface="Calibri"/>
                <a:cs typeface="Calibri"/>
                <a:sym typeface="Calibri"/>
              </a:rPr>
              <a:t>Data (Continued) </a:t>
            </a:r>
            <a:endParaRPr sz="2800"/>
          </a:p>
          <a:p>
            <a:pPr indent="0" lvl="0" marL="0" marR="0" rtl="0" algn="l">
              <a:spcBef>
                <a:spcPts val="0"/>
              </a:spcBef>
              <a:spcAft>
                <a:spcPts val="0"/>
              </a:spcAft>
              <a:buNone/>
            </a:pPr>
            <a:r>
              <a:rPr b="1" lang="en-US" sz="2600">
                <a:solidFill>
                  <a:schemeClr val="dk1"/>
                </a:solidFill>
                <a:latin typeface="Calibri"/>
                <a:ea typeface="Calibri"/>
                <a:cs typeface="Calibri"/>
                <a:sym typeface="Calibri"/>
              </a:rPr>
              <a:t>Rank  Complaint Category        #Complaints</a:t>
            </a:r>
            <a:endParaRPr sz="2600"/>
          </a:p>
          <a:p>
            <a:pPr indent="0" lvl="0" marL="0" marR="0" rtl="0" algn="l">
              <a:spcBef>
                <a:spcPts val="0"/>
              </a:spcBef>
              <a:spcAft>
                <a:spcPts val="0"/>
              </a:spcAft>
              <a:buNone/>
            </a:pPr>
            <a:r>
              <a:rPr lang="en-US" sz="2500">
                <a:solidFill>
                  <a:schemeClr val="dk1"/>
                </a:solidFill>
                <a:latin typeface="Calibri"/>
                <a:ea typeface="Calibri"/>
                <a:cs typeface="Calibri"/>
                <a:sym typeface="Calibri"/>
              </a:rPr>
              <a:t>10	Water System	 	   			     699,113</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11	General Construction/Plumbing 536,641</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12	Noise	   		     					539,648</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13	Unsanitary Condition                  	531,319</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14	General Construction	    			500,863</a:t>
            </a:r>
            <a:endParaRPr sz="2500">
              <a:solidFill>
                <a:schemeClr val="dk1"/>
              </a:solidFill>
              <a:latin typeface="Calibri"/>
              <a:ea typeface="Calibri"/>
              <a:cs typeface="Calibri"/>
              <a:sym typeface="Calibri"/>
            </a:endParaRPr>
          </a:p>
          <a:p>
            <a:pPr indent="0" lvl="0" marL="0" marR="0" rtl="0" algn="l">
              <a:spcBef>
                <a:spcPts val="0"/>
              </a:spcBef>
              <a:spcAft>
                <a:spcPts val="0"/>
              </a:spcAft>
              <a:buNone/>
            </a:pPr>
            <a:r>
              <a:rPr lang="en-US" sz="2500">
                <a:solidFill>
                  <a:schemeClr val="dk1"/>
                </a:solidFill>
                <a:latin typeface="Calibri"/>
                <a:ea typeface="Calibri"/>
                <a:cs typeface="Calibri"/>
                <a:sym typeface="Calibri"/>
              </a:rPr>
              <a:t>15  Traffic Signal Condition               	478,652</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16  Noise Commercial		             405,306</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17  Paint/Plaster		   				390,232</a:t>
            </a:r>
            <a:endParaRPr sz="2500"/>
          </a:p>
          <a:p>
            <a:pPr indent="0" lvl="0" marL="0" marR="0" rtl="0" algn="l">
              <a:spcBef>
                <a:spcPts val="0"/>
              </a:spcBef>
              <a:spcAft>
                <a:spcPts val="0"/>
              </a:spcAft>
              <a:buNone/>
            </a:pPr>
            <a:r>
              <a:rPr lang="en-US" sz="2500"/>
              <a:t>18 </a:t>
            </a:r>
            <a:r>
              <a:rPr lang="en-US" sz="2500">
                <a:solidFill>
                  <a:schemeClr val="dk1"/>
                </a:solidFill>
                <a:latin typeface="Calibri"/>
                <a:ea typeface="Calibri"/>
                <a:cs typeface="Calibri"/>
                <a:sym typeface="Calibri"/>
              </a:rPr>
              <a:t>Sewer		                    		       390,232</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19  Damage Tree		   				368,462</a:t>
            </a:r>
            <a:endParaRPr sz="2500"/>
          </a:p>
          <a:p>
            <a:pPr indent="0" lvl="0" marL="0" marR="0" rtl="0" algn="l">
              <a:spcBef>
                <a:spcPts val="0"/>
              </a:spcBef>
              <a:spcAft>
                <a:spcPts val="0"/>
              </a:spcAft>
              <a:buNone/>
            </a:pPr>
            <a:r>
              <a:rPr lang="en-US" sz="2500">
                <a:solidFill>
                  <a:schemeClr val="dk1"/>
                </a:solidFill>
                <a:latin typeface="Calibri"/>
                <a:ea typeface="Calibri"/>
                <a:cs typeface="Calibri"/>
                <a:sym typeface="Calibri"/>
              </a:rPr>
              <a:t>20  Paint  Plaster		  				361,257</a:t>
            </a:r>
            <a:endParaRPr sz="2500"/>
          </a:p>
          <a:p>
            <a:pPr indent="-228600" lvl="0" marL="34290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rPr lang="en-US" sz="2200" u="sng">
                <a:solidFill>
                  <a:schemeClr val="dk1"/>
                </a:solidFill>
                <a:latin typeface="Calibri"/>
                <a:ea typeface="Calibri"/>
                <a:cs typeface="Calibri"/>
                <a:sym typeface="Calibri"/>
              </a:rPr>
              <a:t>Source: 311 Service Requests from 2010 to Present:</a:t>
            </a:r>
            <a:endParaRPr sz="2200" u="sng">
              <a:solidFill>
                <a:schemeClr val="dk1"/>
              </a:solidFill>
              <a:latin typeface="Calibri"/>
              <a:ea typeface="Calibri"/>
              <a:cs typeface="Calibri"/>
              <a:sym typeface="Calibri"/>
            </a:endParaRPr>
          </a:p>
          <a:p>
            <a:pPr indent="0" lvl="0" marL="0" marR="0" rtl="0" algn="l">
              <a:spcBef>
                <a:spcPts val="0"/>
              </a:spcBef>
              <a:spcAft>
                <a:spcPts val="0"/>
              </a:spcAft>
              <a:buNone/>
            </a:pPr>
            <a:r>
              <a:rPr lang="en-US" sz="2200" u="sng">
                <a:solidFill>
                  <a:schemeClr val="dk1"/>
                </a:solidFill>
                <a:latin typeface="Calibri"/>
                <a:ea typeface="Calibri"/>
                <a:cs typeface="Calibri"/>
                <a:sym typeface="Calibri"/>
              </a:rPr>
              <a:t>Link: </a:t>
            </a:r>
            <a:r>
              <a:rPr lang="en-US" sz="1800" u="sng">
                <a:solidFill>
                  <a:schemeClr val="hlink"/>
                </a:solidFill>
                <a:latin typeface="Calibri"/>
                <a:ea typeface="Calibri"/>
                <a:cs typeface="Calibri"/>
                <a:sym typeface="Calibri"/>
                <a:hlinkClick r:id="rId4"/>
              </a:rPr>
              <a:t>https://data.cityofnewyork.us/Social-Services/311-Service-Requests-from-2010-to-Present/erm2-nwe9/data</a:t>
            </a:r>
            <a:endParaRPr sz="1800" u="sng">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u="sng">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pic>
        <p:nvPicPr>
          <p:cNvPr id="161" name="Google Shape;161;p20"/>
          <p:cNvPicPr preferRelativeResize="0"/>
          <p:nvPr/>
        </p:nvPicPr>
        <p:blipFill rotWithShape="1">
          <a:blip r:embed="rId3">
            <a:alphaModFix amt="15000"/>
          </a:blip>
          <a:srcRect b="0" l="0" r="0" t="0"/>
          <a:stretch/>
        </p:blipFill>
        <p:spPr>
          <a:xfrm>
            <a:off x="6677781" y="816337"/>
            <a:ext cx="5225327" cy="5225327"/>
          </a:xfrm>
          <a:prstGeom prst="rect">
            <a:avLst/>
          </a:prstGeom>
          <a:noFill/>
          <a:ln>
            <a:noFill/>
          </a:ln>
        </p:spPr>
      </p:pic>
      <p:sp>
        <p:nvSpPr>
          <p:cNvPr id="162" name="Google Shape;162;p20"/>
          <p:cNvSpPr txBox="1"/>
          <p:nvPr/>
        </p:nvSpPr>
        <p:spPr>
          <a:xfrm>
            <a:off x="6096000" y="202793"/>
            <a:ext cx="6096000" cy="5387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800" u="none" strike="noStrike">
                <a:solidFill>
                  <a:srgbClr val="000000"/>
                </a:solidFill>
                <a:latin typeface="Fira Sans Extra Condensed Medium"/>
                <a:ea typeface="Fira Sans Extra Condensed Medium"/>
                <a:cs typeface="Fira Sans Extra Condensed Medium"/>
                <a:sym typeface="Fira Sans Extra Condensed Medium"/>
              </a:rPr>
              <a:t>By</a:t>
            </a:r>
            <a:r>
              <a:rPr lang="en-US" sz="2800">
                <a:latin typeface="Fira Sans Extra Condensed Medium"/>
                <a:ea typeface="Fira Sans Extra Condensed Medium"/>
                <a:cs typeface="Fira Sans Extra Condensed Medium"/>
                <a:sym typeface="Fira Sans Extra Condensed Medium"/>
              </a:rPr>
              <a:t> Agency and Total Number of Complaints</a:t>
            </a:r>
            <a:endParaRPr/>
          </a:p>
          <a:p>
            <a:pPr indent="0" lvl="0" marL="0" marR="0" rtl="0" algn="l">
              <a:spcBef>
                <a:spcPts val="0"/>
              </a:spcBef>
              <a:spcAft>
                <a:spcPts val="0"/>
              </a:spcAft>
              <a:buNone/>
            </a:pPr>
            <a:r>
              <a:t/>
            </a:r>
            <a:endParaRPr b="0" i="0" sz="2800" u="none" strike="noStrike">
              <a:solidFill>
                <a:srgbClr val="000000"/>
              </a:solidFill>
              <a:latin typeface="Fira Sans Extra Condensed Medium"/>
              <a:ea typeface="Fira Sans Extra Condensed Medium"/>
              <a:cs typeface="Fira Sans Extra Condensed Medium"/>
              <a:sym typeface="Fira Sans Extra Condensed Medium"/>
            </a:endParaRPr>
          </a:p>
          <a:p>
            <a:pPr indent="-400050" lvl="0" marL="45720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NYPD		6,890,882	</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HPD		6,588,303</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DOT 		3,346,381</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DSNY		2,066,475</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marR="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DEP 		1,902,501 </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marR="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DOB 		1,301,871</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marR="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DPR		1,146,670</a:t>
            </a:r>
            <a:r>
              <a:rPr lang="en-US" sz="2700">
                <a:solidFill>
                  <a:srgbClr val="2A00BC"/>
                </a:solidFill>
                <a:latin typeface="Fira Sans Extra Condensed Medium"/>
                <a:ea typeface="Fira Sans Extra Condensed Medium"/>
                <a:cs typeface="Fira Sans Extra Condensed Medium"/>
                <a:sym typeface="Fira Sans Extra Condensed Medium"/>
              </a:rPr>
              <a:t> </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DOHMH 	642,563</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marR="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DOF 		511,033</a:t>
            </a:r>
            <a:endParaRPr sz="2700">
              <a:solidFill>
                <a:srgbClr val="2A00BC"/>
              </a:solidFill>
              <a:latin typeface="Fira Sans Extra Condensed Medium"/>
              <a:ea typeface="Fira Sans Extra Condensed Medium"/>
              <a:cs typeface="Fira Sans Extra Condensed Medium"/>
              <a:sym typeface="Fira Sans Extra Condensed Medium"/>
            </a:endParaRPr>
          </a:p>
          <a:p>
            <a:pPr indent="-400050" lvl="0" marL="457200" marR="0" rtl="0" algn="l">
              <a:spcBef>
                <a:spcPts val="0"/>
              </a:spcBef>
              <a:spcAft>
                <a:spcPts val="0"/>
              </a:spcAft>
              <a:buClr>
                <a:srgbClr val="2A00BC"/>
              </a:buClr>
              <a:buSzPts val="2700"/>
              <a:buFont typeface="Fira Sans Extra Condensed Medium"/>
              <a:buChar char="●"/>
            </a:pPr>
            <a:r>
              <a:rPr lang="en-US" sz="2700">
                <a:solidFill>
                  <a:srgbClr val="2A00BC"/>
                </a:solidFill>
                <a:latin typeface="Fira Sans Extra Condensed Medium"/>
                <a:ea typeface="Fira Sans Extra Condensed Medium"/>
                <a:cs typeface="Fira Sans Extra Condensed Medium"/>
                <a:sym typeface="Fira Sans Extra Condensed Medium"/>
              </a:rPr>
              <a:t>TLC			282,525</a:t>
            </a:r>
            <a:endParaRPr sz="2700">
              <a:solidFill>
                <a:srgbClr val="2A00BC"/>
              </a:solidFill>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None/>
            </a:pPr>
            <a:r>
              <a:t/>
            </a:r>
            <a:endParaRPr sz="1800">
              <a:solidFill>
                <a:srgbClr val="2A00BC"/>
              </a:solidFill>
              <a:latin typeface="Fira Sans Extra Condensed Medium"/>
              <a:ea typeface="Fira Sans Extra Condensed Medium"/>
              <a:cs typeface="Fira Sans Extra Condensed Medium"/>
              <a:sym typeface="Fira Sans Extra Condensed Medium"/>
            </a:endParaRPr>
          </a:p>
        </p:txBody>
      </p:sp>
      <p:pic>
        <p:nvPicPr>
          <p:cNvPr id="163" name="Google Shape;163;p20"/>
          <p:cNvPicPr preferRelativeResize="0"/>
          <p:nvPr/>
        </p:nvPicPr>
        <p:blipFill>
          <a:blip r:embed="rId4">
            <a:alphaModFix/>
          </a:blip>
          <a:stretch>
            <a:fillRect/>
          </a:stretch>
        </p:blipFill>
        <p:spPr>
          <a:xfrm>
            <a:off x="0" y="0"/>
            <a:ext cx="6096000" cy="6857999"/>
          </a:xfrm>
          <a:prstGeom prst="rect">
            <a:avLst/>
          </a:prstGeom>
          <a:noFill/>
          <a:ln>
            <a:noFill/>
          </a:ln>
        </p:spPr>
      </p:pic>
      <p:pic>
        <p:nvPicPr>
          <p:cNvPr id="164" name="Google Shape;164;p20"/>
          <p:cNvPicPr preferRelativeResize="0"/>
          <p:nvPr/>
        </p:nvPicPr>
        <p:blipFill>
          <a:blip r:embed="rId5">
            <a:alphaModFix/>
          </a:blip>
          <a:stretch>
            <a:fillRect/>
          </a:stretch>
        </p:blipFill>
        <p:spPr>
          <a:xfrm>
            <a:off x="6677775" y="5711350"/>
            <a:ext cx="3987278" cy="958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9" name="Shape 169"/>
        <p:cNvGrpSpPr/>
        <p:nvPr/>
      </p:nvGrpSpPr>
      <p:grpSpPr>
        <a:xfrm>
          <a:off x="0" y="0"/>
          <a:ext cx="0" cy="0"/>
          <a:chOff x="0" y="0"/>
          <a:chExt cx="0" cy="0"/>
        </a:xfrm>
      </p:grpSpPr>
      <p:pic>
        <p:nvPicPr>
          <p:cNvPr id="170" name="Google Shape;170;p21"/>
          <p:cNvPicPr preferRelativeResize="0"/>
          <p:nvPr/>
        </p:nvPicPr>
        <p:blipFill>
          <a:blip r:embed="rId3">
            <a:alphaModFix/>
          </a:blip>
          <a:stretch>
            <a:fillRect/>
          </a:stretch>
        </p:blipFill>
        <p:spPr>
          <a:xfrm>
            <a:off x="653850" y="6"/>
            <a:ext cx="10884297" cy="6857999"/>
          </a:xfrm>
          <a:prstGeom prst="rect">
            <a:avLst/>
          </a:prstGeom>
          <a:noFill/>
          <a:ln>
            <a:noFill/>
          </a:ln>
        </p:spPr>
      </p:pic>
      <p:sp>
        <p:nvSpPr>
          <p:cNvPr id="171" name="Google Shape;171;p21"/>
          <p:cNvSpPr txBox="1"/>
          <p:nvPr/>
        </p:nvSpPr>
        <p:spPr>
          <a:xfrm>
            <a:off x="2630875" y="798225"/>
            <a:ext cx="4047900" cy="954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800">
                <a:latin typeface="Fira Sans Extra Condensed Medium"/>
                <a:ea typeface="Fira Sans Extra Condensed Medium"/>
                <a:cs typeface="Fira Sans Extra Condensed Medium"/>
                <a:sym typeface="Fira Sans Extra Condensed Medium"/>
              </a:rPr>
              <a:t>Complaint Type categorized</a:t>
            </a:r>
            <a:endParaRPr sz="2800">
              <a:latin typeface="Fira Sans Extra Condensed Medium"/>
              <a:ea typeface="Fira Sans Extra Condensed Medium"/>
              <a:cs typeface="Fira Sans Extra Condensed Medium"/>
              <a:sym typeface="Fira Sans Extra Condensed Medium"/>
            </a:endParaRPr>
          </a:p>
          <a:p>
            <a:pPr indent="0" lvl="0" marL="0" marR="0" rtl="0" algn="l">
              <a:spcBef>
                <a:spcPts val="0"/>
              </a:spcBef>
              <a:spcAft>
                <a:spcPts val="0"/>
              </a:spcAft>
              <a:buNone/>
            </a:pPr>
            <a:r>
              <a:rPr lang="en-US" sz="2800">
                <a:latin typeface="Fira Sans Extra Condensed Medium"/>
                <a:ea typeface="Fira Sans Extra Condensed Medium"/>
                <a:cs typeface="Fira Sans Extra Condensed Medium"/>
                <a:sym typeface="Fira Sans Extra Condensed Medium"/>
              </a:rPr>
              <a:t>With Location Type</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